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 id="2147483708" r:id="rId5"/>
  </p:sldMasterIdLst>
  <p:notesMasterIdLst>
    <p:notesMasterId r:id="rId7"/>
  </p:notesMasterIdLst>
  <p:handoutMasterIdLst>
    <p:handoutMasterId r:id="rId8"/>
  </p:handoutMasterIdLst>
  <p:sldIdLst>
    <p:sldId id="256" r:id="rId6"/>
  </p:sldIdLst>
  <p:sldSz cx="43891200" cy="438912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2171B5"/>
    <a:srgbClr val="2F5AAA"/>
    <a:srgbClr val="FFFFFF"/>
    <a:srgbClr val="BF812D"/>
    <a:srgbClr val="238B45"/>
    <a:srgbClr val="6A51A3"/>
    <a:srgbClr val="B3B3B3"/>
    <a:srgbClr val="A6D854"/>
    <a:srgbClr val="66C2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F97099-E006-449A-914E-9AC466AB91AD}" v="1416" dt="2021-04-26T21:16:25.140"/>
    <p1510:client id="{B9A90514-86A5-4A63-9E2E-207A57E73CED}" v="138" dt="2021-04-25T23:14:59.24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8456" autoAdjust="0"/>
    <p:restoredTop sz="58627" autoAdjust="0"/>
  </p:normalViewPr>
  <p:slideViewPr>
    <p:cSldViewPr snapToGrid="0" snapToObjects="1">
      <p:cViewPr varScale="1">
        <p:scale>
          <a:sx n="10" d="100"/>
          <a:sy n="10" d="100"/>
        </p:scale>
        <p:origin x="2616" y="-10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55" d="100"/>
          <a:sy n="155" d="100"/>
        </p:scale>
        <p:origin x="5704"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theme" Target="theme/theme1.xml"/><Relationship Id="rId5" Type="http://schemas.openxmlformats.org/officeDocument/2006/relationships/slideMaster" Target="slideMasters/slideMaster2.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FA32D34-E8FE-B34F-92C5-ED18ED06EEE4}" type="datetimeFigureOut">
              <a:rPr lang="en-US" smtClean="0"/>
              <a:t>4/28/2021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52F48A0-34A0-0042-B189-6F6549C6BEB5}" type="slidenum">
              <a:rPr lang="en-US" smtClean="0"/>
              <a:t>‹#›</a:t>
            </a:fld>
            <a:endParaRPr lang="en-US"/>
          </a:p>
        </p:txBody>
      </p:sp>
    </p:spTree>
    <p:extLst>
      <p:ext uri="{BB962C8B-B14F-4D97-AF65-F5344CB8AC3E}">
        <p14:creationId xmlns:p14="http://schemas.microsoft.com/office/powerpoint/2010/main" val="87781979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2AE838-0F48-F148-82B2-444553585B01}" type="datetimeFigureOut">
              <a:rPr lang="en-US" smtClean="0"/>
              <a:t>4/28/2021</a:t>
            </a:fld>
            <a:endParaRPr lang="en-US"/>
          </a:p>
        </p:txBody>
      </p:sp>
      <p:sp>
        <p:nvSpPr>
          <p:cNvPr id="4" name="Slide Image Placeholder 3"/>
          <p:cNvSpPr>
            <a:spLocks noGrp="1" noRot="1" noChangeAspect="1"/>
          </p:cNvSpPr>
          <p:nvPr>
            <p:ph type="sldImg" idx="2"/>
          </p:nvPr>
        </p:nvSpPr>
        <p:spPr>
          <a:xfrm>
            <a:off x="1885950" y="1143000"/>
            <a:ext cx="3086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1BC91E-D362-0E48-B3C9-AC14ADF690C2}" type="slidenum">
              <a:rPr lang="en-US" smtClean="0"/>
              <a:t>‹#›</a:t>
            </a:fld>
            <a:endParaRPr lang="en-US"/>
          </a:p>
        </p:txBody>
      </p:sp>
    </p:spTree>
    <p:extLst>
      <p:ext uri="{BB962C8B-B14F-4D97-AF65-F5344CB8AC3E}">
        <p14:creationId xmlns:p14="http://schemas.microsoft.com/office/powerpoint/2010/main" val="1777724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85950" y="1143000"/>
            <a:ext cx="3086100" cy="3086100"/>
          </a:xfrm>
        </p:spPr>
      </p:sp>
      <p:sp>
        <p:nvSpPr>
          <p:cNvPr id="3" name="Notes Placeholder 2"/>
          <p:cNvSpPr>
            <a:spLocks noGrp="1"/>
          </p:cNvSpPr>
          <p:nvPr>
            <p:ph type="body" idx="1"/>
          </p:nvPr>
        </p:nvSpPr>
        <p:spPr/>
        <p:txBody>
          <a:bodyPr/>
          <a:lstStyle/>
          <a:p>
            <a:r>
              <a:rPr lang="en-US" dirty="0"/>
              <a:t>Name, school, project, project motivation, project methods, </a:t>
            </a:r>
          </a:p>
          <a:p>
            <a:r>
              <a:rPr lang="en-US" dirty="0"/>
              <a:t>In this linear regression model, we aim to predict the number of vacant houses using several or all of the observations investigated. </a:t>
            </a:r>
          </a:p>
          <a:p>
            <a:r>
              <a:rPr lang="en-US" dirty="0"/>
              <a:t>exploratory data analysis----</a:t>
            </a:r>
          </a:p>
          <a:p>
            <a:r>
              <a:rPr lang="en-US" dirty="0"/>
              <a:t>In Exploratory data analysis, table 1, we see numerical summaries of each observation investigated in this project. Several square root transformations were necessary, including a </a:t>
            </a:r>
            <a:r>
              <a:rPr lang="en-US" dirty="0" err="1"/>
              <a:t>sqr</a:t>
            </a:r>
            <a:r>
              <a:rPr lang="en-US" dirty="0"/>
              <a:t> root transformation of the variable of interest- the number of vacant houses. In figure 1 we see the density plot of the transformed vacant housing variable and it is approximately normal, as we would expect. </a:t>
            </a:r>
          </a:p>
          <a:p>
            <a:r>
              <a:rPr lang="en-US" dirty="0"/>
              <a:t>In figure 2 we see pairwise correlations between each investigated observation. This plot serves to help identify high correlation (positive or negative) between any two observations. Highly correlated variables were later examined for exclusion from the model. </a:t>
            </a:r>
          </a:p>
          <a:p>
            <a:endParaRPr lang="en-US" dirty="0"/>
          </a:p>
          <a:p>
            <a:r>
              <a:rPr lang="en-US" dirty="0"/>
              <a:t>Model Selection:</a:t>
            </a:r>
          </a:p>
          <a:p>
            <a:r>
              <a:rPr lang="en-US" dirty="0"/>
              <a:t>In Model Selection, figure 1 shows that the model with three regressors, the square root of total housing units, median gross rent, and the square root of median home values has the highest adjusted r squared. In figure 2, we see that the estimated response values, </a:t>
            </a:r>
            <a:r>
              <a:rPr lang="en-US" dirty="0" err="1"/>
              <a:t>yhat</a:t>
            </a:r>
            <a:r>
              <a:rPr lang="en-US" dirty="0"/>
              <a:t>, plotted against the observed response values, y, has a positive correlation with a straight fitted line. This shows the selected model is making reasonably reliable estimates of the observed data. </a:t>
            </a:r>
          </a:p>
          <a:p>
            <a:r>
              <a:rPr lang="en-US" dirty="0"/>
              <a:t>In figure 3 and 4, we see a model leverage point identified as Union Station; however its cook’s distance is seen to be less than .5 and therefore it is not an influential leverage point. </a:t>
            </a:r>
          </a:p>
          <a:p>
            <a:r>
              <a:rPr lang="en-US" dirty="0"/>
              <a:t>In summarizing the selected model, with a positive coefficient, we see that an increase in total housing units corresponds to an increase in vacant housing, and with its negative coefficient an increase </a:t>
            </a:r>
            <a:r>
              <a:rPr lang="en-US" sz="1200" dirty="0">
                <a:latin typeface="Arial" panose="020B0604020202020204" pitchFamily="34" charset="0"/>
                <a:cs typeface="Arial" panose="020B0604020202020204" pitchFamily="34" charset="0"/>
              </a:rPr>
              <a:t>in median gross rent corresponds to a decrease in vacant housing(although this is not observed to be significant), and with its positive coefficient, an increase in median home value corresponds to an increase in vacant housing. The fitted model shows a residual standard error of approximately 3.8 and an R-squared value of 0.61.</a:t>
            </a:r>
          </a:p>
          <a:p>
            <a:endParaRPr lang="en-US" sz="1200" dirty="0">
              <a:latin typeface="Arial" panose="020B0604020202020204" pitchFamily="34" charset="0"/>
              <a:cs typeface="Arial" panose="020B0604020202020204" pitchFamily="34" charset="0"/>
            </a:endParaRPr>
          </a:p>
          <a:p>
            <a:r>
              <a:rPr lang="en-US" b="0" i="0" dirty="0">
                <a:solidFill>
                  <a:srgbClr val="222222"/>
                </a:solidFill>
                <a:effectLst/>
                <a:latin typeface="Arial" panose="020B0604020202020204" pitchFamily="34" charset="0"/>
              </a:rPr>
              <a:t>Policy recommendations as a result of this model are around increasing availability of affordable housing. Because our model has identified that an increase in median home values corresponds to an increase in vacant homes; this may indicate impoverished community members and families may not have access to affordable vacant housing. Denver’s community planning and development committee has put together a specific plan titled “expanding housing affordability” which involves incentivizing development projects to include affordable housing as well as amending restrictive state laws on inclusionary housing.</a:t>
            </a:r>
            <a:br>
              <a:rPr lang="en-US" dirty="0"/>
            </a:br>
            <a:br>
              <a:rPr lang="en-US" dirty="0"/>
            </a:br>
            <a:r>
              <a:rPr lang="en-US" b="0" i="0" dirty="0">
                <a:solidFill>
                  <a:srgbClr val="222222"/>
                </a:solidFill>
                <a:effectLst/>
                <a:latin typeface="Arial" panose="020B0604020202020204" pitchFamily="34" charset="0"/>
              </a:rPr>
              <a:t>This concludes my presentation. Thank you all for your time and attention.</a:t>
            </a:r>
            <a:endParaRPr lang="en-US" sz="1200" dirty="0">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811BC91E-D362-0E48-B3C9-AC14ADF690C2}" type="slidenum">
              <a:rPr lang="en-US" smtClean="0"/>
              <a:t>1</a:t>
            </a:fld>
            <a:endParaRPr lang="en-US"/>
          </a:p>
        </p:txBody>
      </p:sp>
    </p:spTree>
    <p:extLst>
      <p:ext uri="{BB962C8B-B14F-4D97-AF65-F5344CB8AC3E}">
        <p14:creationId xmlns:p14="http://schemas.microsoft.com/office/powerpoint/2010/main" val="269220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0" y="7183969"/>
            <a:ext cx="32918400" cy="15280217"/>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5486400" y="23052619"/>
            <a:ext cx="32918400" cy="10598149"/>
          </a:xfrm>
        </p:spPr>
        <p:txBody>
          <a:bodyPr/>
          <a:lstStyle>
            <a:lvl1pPr marL="0" indent="0" algn="ctr">
              <a:buNone/>
              <a:defRPr sz="2400"/>
            </a:lvl1pPr>
            <a:lvl2pPr marL="457189" indent="0" algn="ctr">
              <a:buNone/>
              <a:defRPr sz="2000"/>
            </a:lvl2pPr>
            <a:lvl3pPr marL="914378" indent="0" algn="ctr">
              <a:buNone/>
              <a:defRPr sz="1800"/>
            </a:lvl3pPr>
            <a:lvl4pPr marL="1371566" indent="0" algn="ctr">
              <a:buNone/>
              <a:defRPr sz="1600"/>
            </a:lvl4pPr>
            <a:lvl5pPr marL="1828754" indent="0" algn="ctr">
              <a:buNone/>
              <a:defRPr sz="1600"/>
            </a:lvl5pPr>
            <a:lvl6pPr marL="2285943" indent="0" algn="ctr">
              <a:buNone/>
              <a:defRPr sz="1600"/>
            </a:lvl6pPr>
            <a:lvl7pPr marL="2743132"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3FE2A37-F4B9-7F4A-A8C7-D7CCE81348C1}" type="datetimeFigureOut">
              <a:rPr lang="en-US" smtClean="0"/>
              <a:t>4/28/2021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1C1C7F-800E-DD4B-9D08-7309CBED5E5E}" type="slidenum">
              <a:rPr lang="en-US" smtClean="0"/>
              <a:t>‹#›</a:t>
            </a:fld>
            <a:endParaRPr lang="en-US"/>
          </a:p>
        </p:txBody>
      </p:sp>
    </p:spTree>
    <p:extLst>
      <p:ext uri="{BB962C8B-B14F-4D97-AF65-F5344CB8AC3E}">
        <p14:creationId xmlns:p14="http://schemas.microsoft.com/office/powerpoint/2010/main" val="996497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FE2A37-F4B9-7F4A-A8C7-D7CCE81348C1}" type="datetimeFigureOut">
              <a:rPr lang="en-US" smtClean="0"/>
              <a:t>4/28/2021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1C1C7F-800E-DD4B-9D08-7309CBED5E5E}" type="slidenum">
              <a:rPr lang="en-US" smtClean="0"/>
              <a:t>‹#›</a:t>
            </a:fld>
            <a:endParaRPr lang="en-US"/>
          </a:p>
        </p:txBody>
      </p:sp>
    </p:spTree>
    <p:extLst>
      <p:ext uri="{BB962C8B-B14F-4D97-AF65-F5344CB8AC3E}">
        <p14:creationId xmlns:p14="http://schemas.microsoft.com/office/powerpoint/2010/main" val="1724586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10275" y="2336800"/>
            <a:ext cx="9463088" cy="3719618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841" y="2336800"/>
            <a:ext cx="28240037" cy="371961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FE2A37-F4B9-7F4A-A8C7-D7CCE81348C1}" type="datetimeFigureOut">
              <a:rPr lang="en-US" smtClean="0"/>
              <a:t>4/28/2021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1C1C7F-800E-DD4B-9D08-7309CBED5E5E}" type="slidenum">
              <a:rPr lang="en-US" smtClean="0"/>
              <a:t>‹#›</a:t>
            </a:fld>
            <a:endParaRPr lang="en-US"/>
          </a:p>
        </p:txBody>
      </p:sp>
    </p:spTree>
    <p:extLst>
      <p:ext uri="{BB962C8B-B14F-4D97-AF65-F5344CB8AC3E}">
        <p14:creationId xmlns:p14="http://schemas.microsoft.com/office/powerpoint/2010/main" val="532236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7183123"/>
            <a:ext cx="37307520" cy="1528064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23053043"/>
            <a:ext cx="32918400" cy="10596877"/>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BB12D4F-B752-1246-A283-F8D12C0BE9E1}" type="datetimeFigureOut">
              <a:rPr lang="en-US" smtClean="0"/>
              <a:t>4/28/2021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E7B3D-1D38-D14F-A2ED-FD13F0F7EC62}" type="slidenum">
              <a:rPr lang="en-US" smtClean="0"/>
              <a:t>‹#›</a:t>
            </a:fld>
            <a:endParaRPr lang="en-US"/>
          </a:p>
        </p:txBody>
      </p:sp>
    </p:spTree>
    <p:extLst>
      <p:ext uri="{BB962C8B-B14F-4D97-AF65-F5344CB8AC3E}">
        <p14:creationId xmlns:p14="http://schemas.microsoft.com/office/powerpoint/2010/main" val="38569977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B12D4F-B752-1246-A283-F8D12C0BE9E1}" type="datetimeFigureOut">
              <a:rPr lang="en-US" smtClean="0"/>
              <a:t>4/28/2021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E7B3D-1D38-D14F-A2ED-FD13F0F7EC62}" type="slidenum">
              <a:rPr lang="en-US" smtClean="0"/>
              <a:t>‹#›</a:t>
            </a:fld>
            <a:endParaRPr lang="en-US"/>
          </a:p>
        </p:txBody>
      </p:sp>
    </p:spTree>
    <p:extLst>
      <p:ext uri="{BB962C8B-B14F-4D97-AF65-F5344CB8AC3E}">
        <p14:creationId xmlns:p14="http://schemas.microsoft.com/office/powerpoint/2010/main" val="9408578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10942333"/>
            <a:ext cx="37856160" cy="18257517"/>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9372573"/>
            <a:ext cx="37856160" cy="9601197"/>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B12D4F-B752-1246-A283-F8D12C0BE9E1}" type="datetimeFigureOut">
              <a:rPr lang="en-US" smtClean="0"/>
              <a:t>4/28/2021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E7B3D-1D38-D14F-A2ED-FD13F0F7EC62}" type="slidenum">
              <a:rPr lang="en-US" smtClean="0"/>
              <a:t>‹#›</a:t>
            </a:fld>
            <a:endParaRPr lang="en-US"/>
          </a:p>
        </p:txBody>
      </p:sp>
    </p:spTree>
    <p:extLst>
      <p:ext uri="{BB962C8B-B14F-4D97-AF65-F5344CB8AC3E}">
        <p14:creationId xmlns:p14="http://schemas.microsoft.com/office/powerpoint/2010/main" val="7206432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B12D4F-B752-1246-A283-F8D12C0BE9E1}" type="datetimeFigureOut">
              <a:rPr lang="en-US" smtClean="0"/>
              <a:t>4/28/2021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E7B3D-1D38-D14F-A2ED-FD13F0F7EC62}" type="slidenum">
              <a:rPr lang="en-US" smtClean="0"/>
              <a:t>‹#›</a:t>
            </a:fld>
            <a:endParaRPr lang="en-US"/>
          </a:p>
        </p:txBody>
      </p:sp>
    </p:spTree>
    <p:extLst>
      <p:ext uri="{BB962C8B-B14F-4D97-AF65-F5344CB8AC3E}">
        <p14:creationId xmlns:p14="http://schemas.microsoft.com/office/powerpoint/2010/main" val="16292779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336810"/>
            <a:ext cx="3785616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10759443"/>
            <a:ext cx="18568032" cy="527303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6032480"/>
            <a:ext cx="18568032"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10759443"/>
            <a:ext cx="18659477" cy="527303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6032480"/>
            <a:ext cx="18659477"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BB12D4F-B752-1246-A283-F8D12C0BE9E1}" type="datetimeFigureOut">
              <a:rPr lang="en-US" smtClean="0"/>
              <a:t>4/28/2021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9E7B3D-1D38-D14F-A2ED-FD13F0F7EC62}" type="slidenum">
              <a:rPr lang="en-US" smtClean="0"/>
              <a:t>‹#›</a:t>
            </a:fld>
            <a:endParaRPr lang="en-US"/>
          </a:p>
        </p:txBody>
      </p:sp>
    </p:spTree>
    <p:extLst>
      <p:ext uri="{BB962C8B-B14F-4D97-AF65-F5344CB8AC3E}">
        <p14:creationId xmlns:p14="http://schemas.microsoft.com/office/powerpoint/2010/main" val="21861857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BB12D4F-B752-1246-A283-F8D12C0BE9E1}" type="datetimeFigureOut">
              <a:rPr lang="en-US" smtClean="0"/>
              <a:t>4/28/2021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9E7B3D-1D38-D14F-A2ED-FD13F0F7EC62}" type="slidenum">
              <a:rPr lang="en-US" smtClean="0"/>
              <a:t>‹#›</a:t>
            </a:fld>
            <a:endParaRPr lang="en-US"/>
          </a:p>
        </p:txBody>
      </p:sp>
    </p:spTree>
    <p:extLst>
      <p:ext uri="{BB962C8B-B14F-4D97-AF65-F5344CB8AC3E}">
        <p14:creationId xmlns:p14="http://schemas.microsoft.com/office/powerpoint/2010/main" val="32989221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B12D4F-B752-1246-A283-F8D12C0BE9E1}" type="datetimeFigureOut">
              <a:rPr lang="en-US" smtClean="0"/>
              <a:t>4/28/2021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9E7B3D-1D38-D14F-A2ED-FD13F0F7EC62}" type="slidenum">
              <a:rPr lang="en-US" smtClean="0"/>
              <a:t>‹#›</a:t>
            </a:fld>
            <a:endParaRPr lang="en-US"/>
          </a:p>
        </p:txBody>
      </p:sp>
    </p:spTree>
    <p:extLst>
      <p:ext uri="{BB962C8B-B14F-4D97-AF65-F5344CB8AC3E}">
        <p14:creationId xmlns:p14="http://schemas.microsoft.com/office/powerpoint/2010/main" val="3945747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926080"/>
            <a:ext cx="14156054" cy="1024128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6319530"/>
            <a:ext cx="22219920" cy="311912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13167360"/>
            <a:ext cx="14156054" cy="24394163"/>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2BB12D4F-B752-1246-A283-F8D12C0BE9E1}" type="datetimeFigureOut">
              <a:rPr lang="en-US" smtClean="0"/>
              <a:t>4/28/2021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E7B3D-1D38-D14F-A2ED-FD13F0F7EC62}" type="slidenum">
              <a:rPr lang="en-US" smtClean="0"/>
              <a:t>‹#›</a:t>
            </a:fld>
            <a:endParaRPr lang="en-US"/>
          </a:p>
        </p:txBody>
      </p:sp>
    </p:spTree>
    <p:extLst>
      <p:ext uri="{BB962C8B-B14F-4D97-AF65-F5344CB8AC3E}">
        <p14:creationId xmlns:p14="http://schemas.microsoft.com/office/powerpoint/2010/main" val="2634846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FE2A37-F4B9-7F4A-A8C7-D7CCE81348C1}" type="datetimeFigureOut">
              <a:rPr lang="en-US" smtClean="0"/>
              <a:t>4/28/2021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1C1C7F-800E-DD4B-9D08-7309CBED5E5E}" type="slidenum">
              <a:rPr lang="en-US" smtClean="0"/>
              <a:t>‹#›</a:t>
            </a:fld>
            <a:endParaRPr lang="en-US"/>
          </a:p>
        </p:txBody>
      </p:sp>
    </p:spTree>
    <p:extLst>
      <p:ext uri="{BB962C8B-B14F-4D97-AF65-F5344CB8AC3E}">
        <p14:creationId xmlns:p14="http://schemas.microsoft.com/office/powerpoint/2010/main" val="20639360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926080"/>
            <a:ext cx="14156054" cy="1024128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6319530"/>
            <a:ext cx="22219920" cy="311912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13167360"/>
            <a:ext cx="14156054" cy="24394163"/>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2BB12D4F-B752-1246-A283-F8D12C0BE9E1}" type="datetimeFigureOut">
              <a:rPr lang="en-US" smtClean="0"/>
              <a:t>4/28/2021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E7B3D-1D38-D14F-A2ED-FD13F0F7EC62}" type="slidenum">
              <a:rPr lang="en-US" smtClean="0"/>
              <a:t>‹#›</a:t>
            </a:fld>
            <a:endParaRPr lang="en-US"/>
          </a:p>
        </p:txBody>
      </p:sp>
    </p:spTree>
    <p:extLst>
      <p:ext uri="{BB962C8B-B14F-4D97-AF65-F5344CB8AC3E}">
        <p14:creationId xmlns:p14="http://schemas.microsoft.com/office/powerpoint/2010/main" val="15874751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B12D4F-B752-1246-A283-F8D12C0BE9E1}" type="datetimeFigureOut">
              <a:rPr lang="en-US" smtClean="0"/>
              <a:t>4/28/2021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E7B3D-1D38-D14F-A2ED-FD13F0F7EC62}" type="slidenum">
              <a:rPr lang="en-US" smtClean="0"/>
              <a:t>‹#›</a:t>
            </a:fld>
            <a:endParaRPr lang="en-US"/>
          </a:p>
        </p:txBody>
      </p:sp>
    </p:spTree>
    <p:extLst>
      <p:ext uri="{BB962C8B-B14F-4D97-AF65-F5344CB8AC3E}">
        <p14:creationId xmlns:p14="http://schemas.microsoft.com/office/powerpoint/2010/main" val="13405931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2336800"/>
            <a:ext cx="946404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2336800"/>
            <a:ext cx="2784348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B12D4F-B752-1246-A283-F8D12C0BE9E1}" type="datetimeFigureOut">
              <a:rPr lang="en-US" smtClean="0"/>
              <a:t>4/28/2021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E7B3D-1D38-D14F-A2ED-FD13F0F7EC62}" type="slidenum">
              <a:rPr lang="en-US" smtClean="0"/>
              <a:t>‹#›</a:t>
            </a:fld>
            <a:endParaRPr lang="en-US"/>
          </a:p>
        </p:txBody>
      </p:sp>
    </p:spTree>
    <p:extLst>
      <p:ext uri="{BB962C8B-B14F-4D97-AF65-F5344CB8AC3E}">
        <p14:creationId xmlns:p14="http://schemas.microsoft.com/office/powerpoint/2010/main" val="24714661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7183123"/>
            <a:ext cx="37307520" cy="15280640"/>
          </a:xfrm>
        </p:spPr>
        <p:txBody>
          <a:bodyPr anchor="b"/>
          <a:lstStyle>
            <a:lvl1pPr algn="ctr">
              <a:defRPr sz="28799"/>
            </a:lvl1pPr>
          </a:lstStyle>
          <a:p>
            <a:r>
              <a:rPr lang="en-US"/>
              <a:t>Click to edit Master title style</a:t>
            </a:r>
            <a:endParaRPr lang="en-US" dirty="0"/>
          </a:p>
        </p:txBody>
      </p:sp>
      <p:sp>
        <p:nvSpPr>
          <p:cNvPr id="3" name="Subtitle 2"/>
          <p:cNvSpPr>
            <a:spLocks noGrp="1"/>
          </p:cNvSpPr>
          <p:nvPr>
            <p:ph type="subTitle" idx="1"/>
          </p:nvPr>
        </p:nvSpPr>
        <p:spPr>
          <a:xfrm>
            <a:off x="5486400" y="23053044"/>
            <a:ext cx="32918400" cy="10596877"/>
          </a:xfrm>
        </p:spPr>
        <p:txBody>
          <a:bodyPr/>
          <a:lstStyle>
            <a:lvl1pPr marL="0" indent="0" algn="ctr">
              <a:buNone/>
              <a:defRPr sz="11520"/>
            </a:lvl1pPr>
            <a:lvl2pPr marL="2194505" indent="0" algn="ctr">
              <a:buNone/>
              <a:defRPr sz="9600"/>
            </a:lvl2pPr>
            <a:lvl3pPr marL="4389011" indent="0" algn="ctr">
              <a:buNone/>
              <a:defRPr sz="8640"/>
            </a:lvl3pPr>
            <a:lvl4pPr marL="6583516" indent="0" algn="ctr">
              <a:buNone/>
              <a:defRPr sz="7680"/>
            </a:lvl4pPr>
            <a:lvl5pPr marL="8778020" indent="0" algn="ctr">
              <a:buNone/>
              <a:defRPr sz="7680"/>
            </a:lvl5pPr>
            <a:lvl6pPr marL="10972526" indent="0" algn="ctr">
              <a:buNone/>
              <a:defRPr sz="7680"/>
            </a:lvl6pPr>
            <a:lvl7pPr marL="13167031" indent="0" algn="ctr">
              <a:buNone/>
              <a:defRPr sz="7680"/>
            </a:lvl7pPr>
            <a:lvl8pPr marL="15361536" indent="0" algn="ctr">
              <a:buNone/>
              <a:defRPr sz="7680"/>
            </a:lvl8pPr>
            <a:lvl9pPr marL="17556041"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BB12D4F-B752-1246-A283-F8D12C0BE9E1}" type="datetimeFigureOut">
              <a:rPr lang="en-US" smtClean="0"/>
              <a:t>4/28/2021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E7B3D-1D38-D14F-A2ED-FD13F0F7EC62}" type="slidenum">
              <a:rPr lang="en-US" smtClean="0"/>
              <a:t>‹#›</a:t>
            </a:fld>
            <a:endParaRPr lang="en-US"/>
          </a:p>
        </p:txBody>
      </p:sp>
      <p:sp>
        <p:nvSpPr>
          <p:cNvPr id="8" name="Picture Placeholder 7"/>
          <p:cNvSpPr>
            <a:spLocks noGrp="1"/>
          </p:cNvSpPr>
          <p:nvPr>
            <p:ph type="pic" sz="quarter" idx="13" hasCustomPrompt="1"/>
          </p:nvPr>
        </p:nvSpPr>
        <p:spPr>
          <a:xfrm>
            <a:off x="7863840" y="3392174"/>
            <a:ext cx="10058400" cy="7581900"/>
          </a:xfrm>
        </p:spPr>
        <p:txBody>
          <a:bodyPr>
            <a:normAutofit/>
          </a:bodyPr>
          <a:lstStyle>
            <a:lvl1pPr>
              <a:defRPr sz="6000" baseline="0"/>
            </a:lvl1pPr>
          </a:lstStyle>
          <a:p>
            <a:r>
              <a:rPr lang="en-US" sz="6000" baseline="0" dirty="0"/>
              <a:t>Image placeholder</a:t>
            </a:r>
            <a:endParaRPr lang="en-US" dirty="0"/>
          </a:p>
        </p:txBody>
      </p:sp>
      <p:sp>
        <p:nvSpPr>
          <p:cNvPr id="9" name="Picture Placeholder 7"/>
          <p:cNvSpPr>
            <a:spLocks noGrp="1"/>
          </p:cNvSpPr>
          <p:nvPr>
            <p:ph type="pic" sz="quarter" idx="14" hasCustomPrompt="1"/>
          </p:nvPr>
        </p:nvSpPr>
        <p:spPr>
          <a:xfrm>
            <a:off x="8016240" y="3595374"/>
            <a:ext cx="10058400" cy="7581900"/>
          </a:xfrm>
        </p:spPr>
        <p:txBody>
          <a:bodyPr>
            <a:normAutofit/>
          </a:bodyPr>
          <a:lstStyle>
            <a:lvl1pPr>
              <a:defRPr sz="6000" baseline="0"/>
            </a:lvl1pPr>
          </a:lstStyle>
          <a:p>
            <a:r>
              <a:rPr lang="en-US" sz="6000" baseline="0"/>
              <a:t>Image placeholder</a:t>
            </a:r>
            <a:endParaRPr lang="en-US" dirty="0"/>
          </a:p>
        </p:txBody>
      </p:sp>
      <p:sp>
        <p:nvSpPr>
          <p:cNvPr id="10" name="Picture Placeholder 7"/>
          <p:cNvSpPr>
            <a:spLocks noGrp="1"/>
          </p:cNvSpPr>
          <p:nvPr>
            <p:ph type="pic" sz="quarter" idx="15" hasCustomPrompt="1"/>
          </p:nvPr>
        </p:nvSpPr>
        <p:spPr>
          <a:xfrm>
            <a:off x="8168640" y="3798574"/>
            <a:ext cx="10058400" cy="7581900"/>
          </a:xfrm>
        </p:spPr>
        <p:txBody>
          <a:bodyPr>
            <a:normAutofit/>
          </a:bodyPr>
          <a:lstStyle>
            <a:lvl1pPr>
              <a:defRPr sz="6000" baseline="0"/>
            </a:lvl1pPr>
          </a:lstStyle>
          <a:p>
            <a:r>
              <a:rPr lang="en-US" sz="6000" baseline="0"/>
              <a:t>Image placeholder</a:t>
            </a:r>
            <a:endParaRPr lang="en-US" dirty="0"/>
          </a:p>
        </p:txBody>
      </p:sp>
    </p:spTree>
    <p:extLst>
      <p:ext uri="{BB962C8B-B14F-4D97-AF65-F5344CB8AC3E}">
        <p14:creationId xmlns:p14="http://schemas.microsoft.com/office/powerpoint/2010/main" val="806721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028" y="10943168"/>
            <a:ext cx="37857113" cy="18256251"/>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2994028" y="29372984"/>
            <a:ext cx="37857113" cy="9601200"/>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FE2A37-F4B9-7F4A-A8C7-D7CCE81348C1}" type="datetimeFigureOut">
              <a:rPr lang="en-US" smtClean="0"/>
              <a:t>4/28/2021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1C1C7F-800E-DD4B-9D08-7309CBED5E5E}" type="slidenum">
              <a:rPr lang="en-US" smtClean="0"/>
              <a:t>‹#›</a:t>
            </a:fld>
            <a:endParaRPr lang="en-US"/>
          </a:p>
        </p:txBody>
      </p:sp>
    </p:spTree>
    <p:extLst>
      <p:ext uri="{BB962C8B-B14F-4D97-AF65-F5344CB8AC3E}">
        <p14:creationId xmlns:p14="http://schemas.microsoft.com/office/powerpoint/2010/main" val="270649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838" y="11684000"/>
            <a:ext cx="18851562" cy="278489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2" y="11684000"/>
            <a:ext cx="18851563" cy="278489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3FE2A37-F4B9-7F4A-A8C7-D7CCE81348C1}" type="datetimeFigureOut">
              <a:rPr lang="en-US" smtClean="0"/>
              <a:t>4/28/2021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1C1C7F-800E-DD4B-9D08-7309CBED5E5E}" type="slidenum">
              <a:rPr lang="en-US" smtClean="0"/>
              <a:t>‹#›</a:t>
            </a:fld>
            <a:endParaRPr lang="en-US"/>
          </a:p>
        </p:txBody>
      </p:sp>
    </p:spTree>
    <p:extLst>
      <p:ext uri="{BB962C8B-B14F-4D97-AF65-F5344CB8AC3E}">
        <p14:creationId xmlns:p14="http://schemas.microsoft.com/office/powerpoint/2010/main" val="428975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2600" y="2336800"/>
            <a:ext cx="37857113" cy="8483600"/>
          </a:xfrm>
        </p:spPr>
        <p:txBody>
          <a:bodyPr/>
          <a:lstStyle/>
          <a:p>
            <a:r>
              <a:rPr lang="en-US"/>
              <a:t>Click to edit Master title style</a:t>
            </a:r>
          </a:p>
        </p:txBody>
      </p:sp>
      <p:sp>
        <p:nvSpPr>
          <p:cNvPr id="3" name="Text Placeholder 2"/>
          <p:cNvSpPr>
            <a:spLocks noGrp="1"/>
          </p:cNvSpPr>
          <p:nvPr>
            <p:ph type="body" idx="1"/>
          </p:nvPr>
        </p:nvSpPr>
        <p:spPr>
          <a:xfrm>
            <a:off x="3022600" y="10759017"/>
            <a:ext cx="18568988" cy="5272616"/>
          </a:xfrm>
        </p:spPr>
        <p:txBody>
          <a:bodyPr anchor="b"/>
          <a:lstStyle>
            <a:lvl1pPr marL="0" indent="0">
              <a:buNone/>
              <a:defRPr sz="24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3022600" y="16031633"/>
            <a:ext cx="18568988" cy="2358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20239" y="10759017"/>
            <a:ext cx="18659475" cy="5272616"/>
          </a:xfrm>
        </p:spPr>
        <p:txBody>
          <a:bodyPr anchor="b"/>
          <a:lstStyle>
            <a:lvl1pPr marL="0" indent="0">
              <a:buNone/>
              <a:defRPr sz="24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20239" y="16031633"/>
            <a:ext cx="18659475" cy="2358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3FE2A37-F4B9-7F4A-A8C7-D7CCE81348C1}" type="datetimeFigureOut">
              <a:rPr lang="en-US" smtClean="0"/>
              <a:t>4/28/2021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1C1C7F-800E-DD4B-9D08-7309CBED5E5E}" type="slidenum">
              <a:rPr lang="en-US" smtClean="0"/>
              <a:t>‹#›</a:t>
            </a:fld>
            <a:endParaRPr lang="en-US"/>
          </a:p>
        </p:txBody>
      </p:sp>
    </p:spTree>
    <p:extLst>
      <p:ext uri="{BB962C8B-B14F-4D97-AF65-F5344CB8AC3E}">
        <p14:creationId xmlns:p14="http://schemas.microsoft.com/office/powerpoint/2010/main" val="685583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3FE2A37-F4B9-7F4A-A8C7-D7CCE81348C1}" type="datetimeFigureOut">
              <a:rPr lang="en-US" smtClean="0"/>
              <a:t>4/28/2021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1C1C7F-800E-DD4B-9D08-7309CBED5E5E}" type="slidenum">
              <a:rPr lang="en-US" smtClean="0"/>
              <a:t>‹#›</a:t>
            </a:fld>
            <a:endParaRPr lang="en-US"/>
          </a:p>
        </p:txBody>
      </p:sp>
    </p:spTree>
    <p:extLst>
      <p:ext uri="{BB962C8B-B14F-4D97-AF65-F5344CB8AC3E}">
        <p14:creationId xmlns:p14="http://schemas.microsoft.com/office/powerpoint/2010/main" val="1351345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FE2A37-F4B9-7F4A-A8C7-D7CCE81348C1}" type="datetimeFigureOut">
              <a:rPr lang="en-US" smtClean="0"/>
              <a:t>4/28/2021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1C1C7F-800E-DD4B-9D08-7309CBED5E5E}" type="slidenum">
              <a:rPr lang="en-US" smtClean="0"/>
              <a:t>‹#›</a:t>
            </a:fld>
            <a:endParaRPr lang="en-US"/>
          </a:p>
        </p:txBody>
      </p:sp>
    </p:spTree>
    <p:extLst>
      <p:ext uri="{BB962C8B-B14F-4D97-AF65-F5344CB8AC3E}">
        <p14:creationId xmlns:p14="http://schemas.microsoft.com/office/powerpoint/2010/main" val="272112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2603" y="2925235"/>
            <a:ext cx="14157325" cy="10242551"/>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18659475" y="6320367"/>
            <a:ext cx="22220238" cy="311912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2603" y="13167786"/>
            <a:ext cx="14157325" cy="24394583"/>
          </a:xfrm>
        </p:spPr>
        <p:txBody>
          <a:bodyPr/>
          <a:lstStyle>
            <a:lvl1pPr marL="0" indent="0">
              <a:buNone/>
              <a:defRPr sz="160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3FE2A37-F4B9-7F4A-A8C7-D7CCE81348C1}" type="datetimeFigureOut">
              <a:rPr lang="en-US" smtClean="0"/>
              <a:t>4/28/2021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1C1C7F-800E-DD4B-9D08-7309CBED5E5E}" type="slidenum">
              <a:rPr lang="en-US" smtClean="0"/>
              <a:t>‹#›</a:t>
            </a:fld>
            <a:endParaRPr lang="en-US"/>
          </a:p>
        </p:txBody>
      </p:sp>
    </p:spTree>
    <p:extLst>
      <p:ext uri="{BB962C8B-B14F-4D97-AF65-F5344CB8AC3E}">
        <p14:creationId xmlns:p14="http://schemas.microsoft.com/office/powerpoint/2010/main" val="1398556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2603" y="2925235"/>
            <a:ext cx="14157325" cy="10242551"/>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18659475" y="6320367"/>
            <a:ext cx="22220238" cy="31191200"/>
          </a:xfrm>
        </p:spPr>
        <p:txBody>
          <a:bodyPr/>
          <a:lstStyle>
            <a:lvl1pPr marL="0" indent="0">
              <a:buNone/>
              <a:defRPr sz="320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endParaRPr lang="en-US"/>
          </a:p>
        </p:txBody>
      </p:sp>
      <p:sp>
        <p:nvSpPr>
          <p:cNvPr id="4" name="Text Placeholder 3"/>
          <p:cNvSpPr>
            <a:spLocks noGrp="1"/>
          </p:cNvSpPr>
          <p:nvPr>
            <p:ph type="body" sz="half" idx="2"/>
          </p:nvPr>
        </p:nvSpPr>
        <p:spPr>
          <a:xfrm>
            <a:off x="3022603" y="13167786"/>
            <a:ext cx="14157325" cy="24394583"/>
          </a:xfrm>
        </p:spPr>
        <p:txBody>
          <a:bodyPr/>
          <a:lstStyle>
            <a:lvl1pPr marL="0" indent="0">
              <a:buNone/>
              <a:defRPr sz="160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3FE2A37-F4B9-7F4A-A8C7-D7CCE81348C1}" type="datetimeFigureOut">
              <a:rPr lang="en-US" smtClean="0"/>
              <a:t>4/28/2021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1C1C7F-800E-DD4B-9D08-7309CBED5E5E}" type="slidenum">
              <a:rPr lang="en-US" smtClean="0"/>
              <a:t>‹#›</a:t>
            </a:fld>
            <a:endParaRPr lang="en-US"/>
          </a:p>
        </p:txBody>
      </p:sp>
    </p:spTree>
    <p:extLst>
      <p:ext uri="{BB962C8B-B14F-4D97-AF65-F5344CB8AC3E}">
        <p14:creationId xmlns:p14="http://schemas.microsoft.com/office/powerpoint/2010/main" val="1334948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838" y="2336800"/>
            <a:ext cx="37855525" cy="8483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838" y="11684000"/>
            <a:ext cx="37855525" cy="278489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841" y="40680217"/>
            <a:ext cx="9875837" cy="2336800"/>
          </a:xfrm>
          <a:prstGeom prst="rect">
            <a:avLst/>
          </a:prstGeom>
        </p:spPr>
        <p:txBody>
          <a:bodyPr vert="horz" lIns="91440" tIns="45720" rIns="91440" bIns="45720" rtlCol="0" anchor="ctr"/>
          <a:lstStyle>
            <a:lvl1pPr algn="l">
              <a:defRPr sz="1200">
                <a:solidFill>
                  <a:schemeClr val="tx1">
                    <a:tint val="75000"/>
                  </a:schemeClr>
                </a:solidFill>
              </a:defRPr>
            </a:lvl1pPr>
          </a:lstStyle>
          <a:p>
            <a:fld id="{43FE2A37-F4B9-7F4A-A8C7-D7CCE81348C1}" type="datetimeFigureOut">
              <a:rPr lang="en-US" smtClean="0"/>
              <a:t>4/28/2021</a:t>
            </a:fld>
            <a:endParaRPr lang="en-US"/>
          </a:p>
        </p:txBody>
      </p:sp>
      <p:sp>
        <p:nvSpPr>
          <p:cNvPr id="5" name="Footer Placeholder 4"/>
          <p:cNvSpPr>
            <a:spLocks noGrp="1"/>
          </p:cNvSpPr>
          <p:nvPr>
            <p:ph type="ftr" sz="quarter" idx="3"/>
          </p:nvPr>
        </p:nvSpPr>
        <p:spPr>
          <a:xfrm>
            <a:off x="14538325" y="40680217"/>
            <a:ext cx="14814550" cy="23368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7525" y="40680217"/>
            <a:ext cx="9875838" cy="2336800"/>
          </a:xfrm>
          <a:prstGeom prst="rect">
            <a:avLst/>
          </a:prstGeom>
        </p:spPr>
        <p:txBody>
          <a:bodyPr vert="horz" lIns="91440" tIns="45720" rIns="91440" bIns="45720" rtlCol="0" anchor="ctr"/>
          <a:lstStyle>
            <a:lvl1pPr algn="r">
              <a:defRPr sz="1200">
                <a:solidFill>
                  <a:schemeClr val="tx1">
                    <a:tint val="75000"/>
                  </a:schemeClr>
                </a:solidFill>
              </a:defRPr>
            </a:lvl1pPr>
          </a:lstStyle>
          <a:p>
            <a:fld id="{191C1C7F-800E-DD4B-9D08-7309CBED5E5E}" type="slidenum">
              <a:rPr lang="en-US" smtClean="0"/>
              <a:t>‹#›</a:t>
            </a:fld>
            <a:endParaRPr lang="en-US"/>
          </a:p>
        </p:txBody>
      </p:sp>
    </p:spTree>
    <p:extLst>
      <p:ext uri="{BB962C8B-B14F-4D97-AF65-F5344CB8AC3E}">
        <p14:creationId xmlns:p14="http://schemas.microsoft.com/office/powerpoint/2010/main" val="104907700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378"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8"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8"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2" indent="-228594" algn="l" defTabSz="914378"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8"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8" indent="-228594" algn="l" defTabSz="914378"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8"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8"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5" indent="-228594" algn="l" defTabSz="914378"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8"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2336810"/>
            <a:ext cx="3785616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11684000"/>
            <a:ext cx="3785616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40680650"/>
            <a:ext cx="9875520" cy="2336800"/>
          </a:xfrm>
          <a:prstGeom prst="rect">
            <a:avLst/>
          </a:prstGeom>
        </p:spPr>
        <p:txBody>
          <a:bodyPr vert="horz" lIns="91440" tIns="45720" rIns="91440" bIns="45720" rtlCol="0" anchor="ctr"/>
          <a:lstStyle>
            <a:lvl1pPr algn="l">
              <a:defRPr sz="5760">
                <a:solidFill>
                  <a:schemeClr val="tx1">
                    <a:tint val="75000"/>
                  </a:schemeClr>
                </a:solidFill>
              </a:defRPr>
            </a:lvl1pPr>
          </a:lstStyle>
          <a:p>
            <a:fld id="{2BB12D4F-B752-1246-A283-F8D12C0BE9E1}" type="datetimeFigureOut">
              <a:rPr lang="en-US" smtClean="0"/>
              <a:t>4/28/2021</a:t>
            </a:fld>
            <a:endParaRPr lang="en-US"/>
          </a:p>
        </p:txBody>
      </p:sp>
      <p:sp>
        <p:nvSpPr>
          <p:cNvPr id="5" name="Footer Placeholder 4"/>
          <p:cNvSpPr>
            <a:spLocks noGrp="1"/>
          </p:cNvSpPr>
          <p:nvPr>
            <p:ph type="ftr" sz="quarter" idx="3"/>
          </p:nvPr>
        </p:nvSpPr>
        <p:spPr>
          <a:xfrm>
            <a:off x="14538960" y="40680650"/>
            <a:ext cx="14813280" cy="23368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40680650"/>
            <a:ext cx="9875520" cy="2336800"/>
          </a:xfrm>
          <a:prstGeom prst="rect">
            <a:avLst/>
          </a:prstGeom>
        </p:spPr>
        <p:txBody>
          <a:bodyPr vert="horz" lIns="91440" tIns="45720" rIns="91440" bIns="45720" rtlCol="0" anchor="ctr"/>
          <a:lstStyle>
            <a:lvl1pPr algn="r">
              <a:defRPr sz="5760">
                <a:solidFill>
                  <a:schemeClr val="tx1">
                    <a:tint val="75000"/>
                  </a:schemeClr>
                </a:solidFill>
              </a:defRPr>
            </a:lvl1pPr>
          </a:lstStyle>
          <a:p>
            <a:fld id="{259E7B3D-1D38-D14F-A2ED-FD13F0F7EC62}" type="slidenum">
              <a:rPr lang="en-US" smtClean="0"/>
              <a:t>‹#›</a:t>
            </a:fld>
            <a:endParaRPr lang="en-US"/>
          </a:p>
        </p:txBody>
      </p:sp>
    </p:spTree>
    <p:extLst>
      <p:ext uri="{BB962C8B-B14F-4D97-AF65-F5344CB8AC3E}">
        <p14:creationId xmlns:p14="http://schemas.microsoft.com/office/powerpoint/2010/main" val="343274370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23.xml"/><Relationship Id="rId7" Type="http://schemas.openxmlformats.org/officeDocument/2006/relationships/image" Target="../media/image3.png"/><Relationship Id="rId12" Type="http://schemas.openxmlformats.org/officeDocument/2006/relationships/image" Target="../media/image8.png"/><Relationship Id="rId17" Type="http://schemas.openxmlformats.org/officeDocument/2006/relationships/image" Target="../media/image13.png"/><Relationship Id="rId2" Type="http://schemas.openxmlformats.org/officeDocument/2006/relationships/audio" Target="../media/media1.m4a"/><Relationship Id="rId16" Type="http://schemas.openxmlformats.org/officeDocument/2006/relationships/image" Target="../media/image12.png"/><Relationship Id="rId1" Type="http://schemas.microsoft.com/office/2007/relationships/media" Target="../media/media1.m4a"/><Relationship Id="rId6" Type="http://schemas.openxmlformats.org/officeDocument/2006/relationships/image" Target="../media/image2.png"/><Relationship Id="rId11" Type="http://schemas.openxmlformats.org/officeDocument/2006/relationships/image" Target="../media/image6.png"/><Relationship Id="rId5" Type="http://schemas.openxmlformats.org/officeDocument/2006/relationships/image" Target="../media/image1.png"/><Relationship Id="rId15" Type="http://schemas.openxmlformats.org/officeDocument/2006/relationships/image" Target="../media/image11.png"/><Relationship Id="rId10" Type="http://schemas.openxmlformats.org/officeDocument/2006/relationships/image" Target="../media/image5.png"/><Relationship Id="rId4" Type="http://schemas.openxmlformats.org/officeDocument/2006/relationships/notesSlide" Target="../notesSlides/notesSlide1.xml"/><Relationship Id="rId9" Type="http://schemas.openxmlformats.org/officeDocument/2006/relationships/image" Target="../media/image7.png"/><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Single Corner Rounded 48">
            <a:extLst>
              <a:ext uri="{FF2B5EF4-FFF2-40B4-BE49-F238E27FC236}">
                <a16:creationId xmlns:a16="http://schemas.microsoft.com/office/drawing/2014/main" id="{F4818D22-8631-4A6C-9929-E0DE44CB2DD4}"/>
              </a:ext>
            </a:extLst>
          </p:cNvPr>
          <p:cNvSpPr/>
          <p:nvPr/>
        </p:nvSpPr>
        <p:spPr>
          <a:xfrm flipH="1">
            <a:off x="321997" y="6144294"/>
            <a:ext cx="13704664" cy="9831729"/>
          </a:xfrm>
          <a:prstGeom prst="round1Rect">
            <a:avLst>
              <a:gd name="adj" fmla="val 1870"/>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Single Corner Rounded 76">
            <a:extLst>
              <a:ext uri="{FF2B5EF4-FFF2-40B4-BE49-F238E27FC236}">
                <a16:creationId xmlns:a16="http://schemas.microsoft.com/office/drawing/2014/main" id="{9BE35621-5BD5-4980-91AA-971BBD1DE5F6}"/>
              </a:ext>
            </a:extLst>
          </p:cNvPr>
          <p:cNvSpPr/>
          <p:nvPr/>
        </p:nvSpPr>
        <p:spPr>
          <a:xfrm>
            <a:off x="14026661" y="6144296"/>
            <a:ext cx="29542542" cy="9831728"/>
          </a:xfrm>
          <a:prstGeom prst="round1Rect">
            <a:avLst>
              <a:gd name="adj" fmla="val 2058"/>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Single Corner Rounded 30">
            <a:extLst>
              <a:ext uri="{FF2B5EF4-FFF2-40B4-BE49-F238E27FC236}">
                <a16:creationId xmlns:a16="http://schemas.microsoft.com/office/drawing/2014/main" id="{81A541BA-5D48-48F0-92D2-407B833E9C74}"/>
              </a:ext>
            </a:extLst>
          </p:cNvPr>
          <p:cNvSpPr/>
          <p:nvPr/>
        </p:nvSpPr>
        <p:spPr>
          <a:xfrm flipV="1">
            <a:off x="321997" y="15977761"/>
            <a:ext cx="43247206" cy="22315041"/>
          </a:xfrm>
          <a:prstGeom prst="round1Rect">
            <a:avLst>
              <a:gd name="adj" fmla="val 0"/>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78" name="Rectangle: Single Corner Rounded 77">
            <a:extLst>
              <a:ext uri="{FF2B5EF4-FFF2-40B4-BE49-F238E27FC236}">
                <a16:creationId xmlns:a16="http://schemas.microsoft.com/office/drawing/2014/main" id="{55CC7440-5934-4437-ADF5-7A4BB8033BA6}"/>
              </a:ext>
            </a:extLst>
          </p:cNvPr>
          <p:cNvSpPr/>
          <p:nvPr/>
        </p:nvSpPr>
        <p:spPr>
          <a:xfrm flipV="1">
            <a:off x="25403512" y="38292807"/>
            <a:ext cx="18165691" cy="5165928"/>
          </a:xfrm>
          <a:prstGeom prst="round1Rect">
            <a:avLst>
              <a:gd name="adj" fmla="val 502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bject 2"/>
          <p:cNvSpPr txBox="1">
            <a:spLocks/>
          </p:cNvSpPr>
          <p:nvPr/>
        </p:nvSpPr>
        <p:spPr>
          <a:xfrm>
            <a:off x="4021114" y="174128"/>
            <a:ext cx="35909250" cy="2566571"/>
          </a:xfrm>
          <a:prstGeom prst="rect">
            <a:avLst/>
          </a:prstGeom>
        </p:spPr>
        <p:txBody>
          <a:bodyPr vert="horz" wrap="square" lIns="0" tIns="0" rIns="0" bIns="0" rtlCol="0" anchor="b">
            <a:norm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marL="12065">
              <a:spcAft>
                <a:spcPts val="1200"/>
              </a:spcAft>
            </a:pPr>
            <a:r>
              <a:rPr lang="en-US" sz="9500" b="1" cap="all">
                <a:latin typeface="Arial"/>
                <a:ea typeface="Arial Black" charset="0"/>
                <a:cs typeface="Arial"/>
              </a:rPr>
              <a:t>Housing Availability in Denver Neighborhoods</a:t>
            </a:r>
            <a:endParaRPr lang="en-US" sz="9500" b="1" cap="all">
              <a:latin typeface="Arial" panose="020B0604020202020204" pitchFamily="34" charset="0"/>
              <a:ea typeface="Arial Black" charset="0"/>
              <a:cs typeface="Arial" panose="020B0604020202020204" pitchFamily="34" charset="0"/>
            </a:endParaRPr>
          </a:p>
        </p:txBody>
      </p:sp>
      <p:sp>
        <p:nvSpPr>
          <p:cNvPr id="3" name="TextBox 2"/>
          <p:cNvSpPr txBox="1"/>
          <p:nvPr/>
        </p:nvSpPr>
        <p:spPr>
          <a:xfrm>
            <a:off x="7732896" y="3162362"/>
            <a:ext cx="28546309" cy="630326"/>
          </a:xfrm>
          <a:prstGeom prst="rect">
            <a:avLst/>
          </a:prstGeom>
          <a:noFill/>
        </p:spPr>
        <p:txBody>
          <a:bodyPr wrap="square" lIns="91440" tIns="45720" rIns="91440" bIns="45720" rtlCol="0" anchor="t">
            <a:noAutofit/>
          </a:bodyPr>
          <a:lstStyle/>
          <a:p>
            <a:pPr algn="ctr"/>
            <a:r>
              <a:rPr lang="en-US" sz="7000" baseline="30000" dirty="0">
                <a:latin typeface="Arial"/>
                <a:cs typeface="Arial"/>
              </a:rPr>
              <a:t>Adelle Price</a:t>
            </a:r>
            <a:endParaRPr lang="en-US" sz="7000" b="1" spc="-76" dirty="0">
              <a:solidFill>
                <a:srgbClr val="A4A4A4"/>
              </a:solidFill>
              <a:latin typeface="Arial" panose="020B0604020202020204" pitchFamily="34" charset="0"/>
              <a:ea typeface="Calibri" charset="0"/>
              <a:cs typeface="Arial" panose="020B0604020202020204" pitchFamily="34" charset="0"/>
            </a:endParaRPr>
          </a:p>
        </p:txBody>
      </p:sp>
      <p:pic>
        <p:nvPicPr>
          <p:cNvPr id="40" name="Picture 39">
            <a:extLst>
              <a:ext uri="{FF2B5EF4-FFF2-40B4-BE49-F238E27FC236}">
                <a16:creationId xmlns:a16="http://schemas.microsoft.com/office/drawing/2014/main" id="{1395ECD2-34E4-4486-8107-E5F8DF61B4A9}"/>
              </a:ext>
            </a:extLst>
          </p:cNvPr>
          <p:cNvPicPr>
            <a:picLocks noChangeAspect="1"/>
          </p:cNvPicPr>
          <p:nvPr/>
        </p:nvPicPr>
        <p:blipFill>
          <a:blip r:embed="rId5"/>
          <a:stretch>
            <a:fillRect/>
          </a:stretch>
        </p:blipFill>
        <p:spPr>
          <a:xfrm>
            <a:off x="1347106" y="2306133"/>
            <a:ext cx="5865431" cy="3054032"/>
          </a:xfrm>
          <a:prstGeom prst="rect">
            <a:avLst/>
          </a:prstGeom>
        </p:spPr>
      </p:pic>
      <mc:AlternateContent xmlns:mc="http://schemas.openxmlformats.org/markup-compatibility/2006" xmlns:a14="http://schemas.microsoft.com/office/drawing/2010/main">
        <mc:Choice Requires="a14">
          <p:sp>
            <p:nvSpPr>
              <p:cNvPr id="63" name="Rectangle 62">
                <a:extLst>
                  <a:ext uri="{FF2B5EF4-FFF2-40B4-BE49-F238E27FC236}">
                    <a16:creationId xmlns:a16="http://schemas.microsoft.com/office/drawing/2014/main" id="{39C9F8B2-D589-45CB-8498-567E5B77089D}"/>
                  </a:ext>
                </a:extLst>
              </p:cNvPr>
              <p:cNvSpPr/>
              <p:nvPr/>
            </p:nvSpPr>
            <p:spPr>
              <a:xfrm>
                <a:off x="14853641" y="8263949"/>
                <a:ext cx="29542542" cy="2103461"/>
              </a:xfrm>
              <a:prstGeom prst="rect">
                <a:avLst/>
              </a:prstGeom>
            </p:spPr>
            <p:txBody>
              <a:bodyPr wrap="square">
                <a:spAutoFit/>
              </a:bodyPr>
              <a:lstStyle/>
              <a:p>
                <a:pPr algn="ctr"/>
                <a14:m>
                  <m:oMathPara xmlns:m="http://schemas.openxmlformats.org/officeDocument/2006/math">
                    <m:oMathParaPr>
                      <m:jc m:val="centerGroup"/>
                    </m:oMathParaPr>
                    <m:oMath xmlns:m="http://schemas.openxmlformats.org/officeDocument/2006/math">
                      <m:acc>
                        <m:accPr>
                          <m:chr m:val="̂"/>
                          <m:ctrlPr>
                            <a:rPr lang="en-US" sz="5000" i="1" smtClean="0">
                              <a:effectLst/>
                              <a:latin typeface="Cambria Math" panose="02040503050406030204" pitchFamily="18" charset="0"/>
                              <a:ea typeface="Calibri" panose="020F0502020204030204" pitchFamily="34" charset="0"/>
                              <a:cs typeface="Times New Roman" panose="02020603050405020304" pitchFamily="18" charset="0"/>
                            </a:rPr>
                          </m:ctrlPr>
                        </m:accPr>
                        <m:e>
                          <m:sSup>
                            <m:sSupPr>
                              <m:ctrlP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ctrlPr>
                            </m:sSupPr>
                            <m:e>
                              <m:d>
                                <m:dPr>
                                  <m:ctrlP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ctrlPr>
                                </m:dPr>
                                <m:e>
                                  <m:r>
                                    <a:rPr lang="en-US" sz="5000" i="1">
                                      <a:effectLst/>
                                      <a:latin typeface="Cambria Math" panose="02040503050406030204" pitchFamily="18" charset="0"/>
                                      <a:ea typeface="Calibri" panose="020F0502020204030204" pitchFamily="34" charset="0"/>
                                      <a:cs typeface="Times New Roman" panose="02020603050405020304" pitchFamily="18" charset="0"/>
                                    </a:rPr>
                                    <m:t>𝑉𝑎𝑐𝑎𝑛𝑡</m:t>
                                  </m:r>
                                  <m:r>
                                    <a:rPr lang="en-US" sz="5000" i="1">
                                      <a:effectLst/>
                                      <a:latin typeface="Cambria Math" panose="02040503050406030204" pitchFamily="18" charset="0"/>
                                      <a:ea typeface="Calibri" panose="020F0502020204030204" pitchFamily="34" charset="0"/>
                                      <a:cs typeface="Times New Roman" panose="02020603050405020304" pitchFamily="18" charset="0"/>
                                    </a:rPr>
                                    <m:t> </m:t>
                                  </m:r>
                                  <m:r>
                                    <a:rPr lang="en-US" sz="5000" i="1">
                                      <a:effectLst/>
                                      <a:latin typeface="Cambria Math" panose="02040503050406030204" pitchFamily="18" charset="0"/>
                                      <a:ea typeface="Calibri" panose="020F0502020204030204" pitchFamily="34" charset="0"/>
                                      <a:cs typeface="Times New Roman" panose="02020603050405020304" pitchFamily="18" charset="0"/>
                                    </a:rPr>
                                    <m:t>𝐻𝑜𝑢𝑠𝑖𝑛𝑔</m:t>
                                  </m:r>
                                </m:e>
                              </m:d>
                            </m:e>
                            <m:sup>
                              <m:f>
                                <m:fPr>
                                  <m:ctrlP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ctrlPr>
                                </m:fPr>
                                <m:num>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1</m:t>
                                  </m:r>
                                </m:num>
                                <m:den>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2</m:t>
                                  </m:r>
                                </m:den>
                              </m:f>
                            </m:sup>
                          </m:sSup>
                        </m:e>
                      </m:acc>
                      <m:r>
                        <a:rPr lang="en-US" sz="5000" i="1">
                          <a:effectLst/>
                          <a:latin typeface="Cambria Math" panose="02040503050406030204" pitchFamily="18" charset="0"/>
                          <a:ea typeface="Calibri" panose="020F0502020204030204" pitchFamily="34" charset="0"/>
                          <a:cs typeface="Times New Roman" panose="02020603050405020304" pitchFamily="18" charset="0"/>
                        </a:rPr>
                        <m:t>=</m:t>
                      </m:r>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−4.054+0.251</m:t>
                      </m:r>
                      <m:sSup>
                        <m:sSupPr>
                          <m:ctrlP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ctrlPr>
                        </m:sSupPr>
                        <m:e>
                          <m:d>
                            <m:dPr>
                              <m:ctrlP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ctrlPr>
                            </m:dPr>
                            <m:e>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𝑇𝐻𝑈</m:t>
                              </m:r>
                            </m:e>
                          </m:d>
                        </m:e>
                        <m:sup>
                          <m:f>
                            <m:fPr>
                              <m:ctrlP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ctrlPr>
                            </m:fPr>
                            <m:num>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1</m:t>
                              </m:r>
                            </m:num>
                            <m:den>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2</m:t>
                              </m:r>
                            </m:den>
                          </m:f>
                        </m:sup>
                      </m:sSup>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−0.003</m:t>
                      </m:r>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𝑀𝐺𝑅</m:t>
                      </m:r>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+0.011</m:t>
                      </m:r>
                      <m:sSup>
                        <m:sSupPr>
                          <m:ctrlP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ctrlPr>
                        </m:sSupPr>
                        <m:e>
                          <m:d>
                            <m:dPr>
                              <m:ctrlP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ctrlPr>
                            </m:dPr>
                            <m:e>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𝑀𝐻𝑉</m:t>
                              </m:r>
                            </m:e>
                          </m:d>
                        </m:e>
                        <m:sup>
                          <m:f>
                            <m:fPr>
                              <m:ctrlP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ctrlPr>
                            </m:fPr>
                            <m:num>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1</m:t>
                              </m:r>
                            </m:num>
                            <m:den>
                              <m:r>
                                <a:rPr lang="en-US" sz="5000" b="0" i="1" smtClean="0">
                                  <a:effectLst/>
                                  <a:latin typeface="Cambria Math" panose="02040503050406030204" pitchFamily="18" charset="0"/>
                                  <a:ea typeface="Calibri" panose="020F0502020204030204" pitchFamily="34" charset="0"/>
                                  <a:cs typeface="Times New Roman" panose="02020603050405020304" pitchFamily="18" charset="0"/>
                                </a:rPr>
                                <m:t>2</m:t>
                              </m:r>
                            </m:den>
                          </m:f>
                        </m:sup>
                      </m:sSup>
                    </m:oMath>
                  </m:oMathPara>
                </a14:m>
                <a:endParaRPr lang="en-US" sz="5000" dirty="0">
                  <a:effectLst/>
                  <a:latin typeface="Calibri" panose="020F0502020204030204" pitchFamily="34" charset="0"/>
                  <a:ea typeface="Calibri" panose="020F0502020204030204" pitchFamily="34" charset="0"/>
                  <a:cs typeface="Times New Roman" panose="02020603050405020304" pitchFamily="18" charset="0"/>
                </a:endParaRPr>
              </a:p>
              <a:p>
                <a:pPr algn="ctr"/>
                <a:endParaRPr lang="en-US" sz="5000" dirty="0"/>
              </a:p>
            </p:txBody>
          </p:sp>
        </mc:Choice>
        <mc:Fallback xmlns="">
          <p:sp>
            <p:nvSpPr>
              <p:cNvPr id="63" name="Rectangle 62">
                <a:extLst>
                  <a:ext uri="{FF2B5EF4-FFF2-40B4-BE49-F238E27FC236}">
                    <a16:creationId xmlns:a16="http://schemas.microsoft.com/office/drawing/2014/main" id="{39C9F8B2-D589-45CB-8498-567E5B77089D}"/>
                  </a:ext>
                </a:extLst>
              </p:cNvPr>
              <p:cNvSpPr>
                <a:spLocks noRot="1" noChangeAspect="1" noMove="1" noResize="1" noEditPoints="1" noAdjustHandles="1" noChangeArrowheads="1" noChangeShapeType="1" noTextEdit="1"/>
              </p:cNvSpPr>
              <p:nvPr/>
            </p:nvSpPr>
            <p:spPr>
              <a:xfrm>
                <a:off x="14853641" y="8263949"/>
                <a:ext cx="29542542" cy="2103461"/>
              </a:xfrm>
              <a:prstGeom prst="rect">
                <a:avLst/>
              </a:prstGeom>
              <a:blipFill>
                <a:blip r:embed="rId6"/>
                <a:stretch>
                  <a:fillRect/>
                </a:stretch>
              </a:blipFill>
            </p:spPr>
            <p:txBody>
              <a:bodyPr/>
              <a:lstStyle/>
              <a:p>
                <a:r>
                  <a:rPr lang="en-US">
                    <a:noFill/>
                  </a:rPr>
                  <a:t> </a:t>
                </a:r>
              </a:p>
            </p:txBody>
          </p:sp>
        </mc:Fallback>
      </mc:AlternateContent>
      <p:sp>
        <p:nvSpPr>
          <p:cNvPr id="69" name="object 25">
            <a:extLst>
              <a:ext uri="{FF2B5EF4-FFF2-40B4-BE49-F238E27FC236}">
                <a16:creationId xmlns:a16="http://schemas.microsoft.com/office/drawing/2014/main" id="{167FCC10-EBAA-4620-841D-03A5FEE7A57A}"/>
              </a:ext>
            </a:extLst>
          </p:cNvPr>
          <p:cNvSpPr txBox="1"/>
          <p:nvPr/>
        </p:nvSpPr>
        <p:spPr>
          <a:xfrm>
            <a:off x="727625" y="22035624"/>
            <a:ext cx="6517658" cy="5386090"/>
          </a:xfrm>
          <a:prstGeom prst="rect">
            <a:avLst/>
          </a:prstGeom>
        </p:spPr>
        <p:txBody>
          <a:bodyPr vert="horz" wrap="square" lIns="0" tIns="0" rIns="0" bIns="0" rtlCol="0">
            <a:spAutoFit/>
          </a:bodyPr>
          <a:lstStyle/>
          <a:p>
            <a:pPr marL="12128"/>
            <a:r>
              <a:rPr lang="en-US" sz="3500" b="1" spc="-10" dirty="0">
                <a:latin typeface="Arial" panose="020B0604020202020204" pitchFamily="34" charset="0"/>
                <a:cs typeface="Arial" panose="020B0604020202020204" pitchFamily="34" charset="0"/>
              </a:rPr>
              <a:t>Observations Investigated</a:t>
            </a:r>
            <a:endParaRPr lang="en-US" sz="3500" dirty="0">
              <a:latin typeface="Arial" panose="020B0604020202020204" pitchFamily="34" charset="0"/>
              <a:cs typeface="Arial" panose="020B0604020202020204" pitchFamily="34" charset="0"/>
            </a:endParaRP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Number of vacant houses</a:t>
            </a: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Percent of two or more races</a:t>
            </a: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Median age per neighborhood</a:t>
            </a: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Total housing units</a:t>
            </a: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Number of family households</a:t>
            </a: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Median gross rent</a:t>
            </a: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Median home value</a:t>
            </a: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Percent of families in poverty</a:t>
            </a:r>
          </a:p>
          <a:p>
            <a:pPr marL="12128"/>
            <a:endParaRPr lang="en-US" sz="3500" dirty="0">
              <a:latin typeface="Arial" panose="020B0604020202020204" pitchFamily="34" charset="0"/>
              <a:cs typeface="Arial" panose="020B0604020202020204" pitchFamily="34" charset="0"/>
            </a:endParaRPr>
          </a:p>
        </p:txBody>
      </p:sp>
      <p:sp>
        <p:nvSpPr>
          <p:cNvPr id="70" name="object 25">
            <a:extLst>
              <a:ext uri="{FF2B5EF4-FFF2-40B4-BE49-F238E27FC236}">
                <a16:creationId xmlns:a16="http://schemas.microsoft.com/office/drawing/2014/main" id="{0D2E5E68-E391-4725-8227-46203C2D914F}"/>
              </a:ext>
            </a:extLst>
          </p:cNvPr>
          <p:cNvSpPr txBox="1"/>
          <p:nvPr/>
        </p:nvSpPr>
        <p:spPr>
          <a:xfrm>
            <a:off x="752566" y="17452446"/>
            <a:ext cx="6517659" cy="4847481"/>
          </a:xfrm>
          <a:prstGeom prst="rect">
            <a:avLst/>
          </a:prstGeom>
        </p:spPr>
        <p:txBody>
          <a:bodyPr vert="horz" wrap="square" lIns="0" tIns="0" rIns="0" bIns="0" rtlCol="0">
            <a:spAutoFit/>
          </a:bodyPr>
          <a:lstStyle/>
          <a:p>
            <a:pPr marL="12128"/>
            <a:r>
              <a:rPr lang="en-US" sz="3500" b="1" spc="-10" dirty="0">
                <a:latin typeface="Arial" panose="020B0604020202020204" pitchFamily="34" charset="0"/>
                <a:cs typeface="Arial" panose="020B0604020202020204" pitchFamily="34" charset="0"/>
              </a:rPr>
              <a:t>American Community Survey </a:t>
            </a:r>
            <a:r>
              <a:rPr lang="en-US" sz="3500" b="1" spc="-10" dirty="0" err="1">
                <a:latin typeface="Arial" panose="020B0604020202020204" pitchFamily="34" charset="0"/>
                <a:cs typeface="Arial" panose="020B0604020202020204" pitchFamily="34" charset="0"/>
              </a:rPr>
              <a:t>Nbrhd</a:t>
            </a:r>
            <a:r>
              <a:rPr lang="en-US" sz="3500" b="1" spc="-10" dirty="0">
                <a:latin typeface="Arial" panose="020B0604020202020204" pitchFamily="34" charset="0"/>
                <a:cs typeface="Arial" panose="020B0604020202020204" pitchFamily="34" charset="0"/>
              </a:rPr>
              <a:t> (2013-2017)</a:t>
            </a:r>
            <a:endParaRPr lang="en-US" sz="3500" dirty="0">
              <a:latin typeface="Arial" panose="020B0604020202020204" pitchFamily="34" charset="0"/>
              <a:cs typeface="Arial" panose="020B0604020202020204" pitchFamily="34" charset="0"/>
            </a:endParaRPr>
          </a:p>
          <a:p>
            <a:pPr marL="342892" indent="-342892">
              <a:buFont typeface="Arial" panose="020B0604020202020204" pitchFamily="34" charset="0"/>
              <a:buChar char="•"/>
            </a:pPr>
            <a:r>
              <a:rPr lang="en-US" sz="3500" dirty="0">
                <a:latin typeface="Arial" panose="020B0604020202020204" pitchFamily="34" charset="0"/>
                <a:cs typeface="Arial" panose="020B0604020202020204" pitchFamily="34" charset="0"/>
              </a:rPr>
              <a:t>Neighborhoods within the City and County of Denver</a:t>
            </a:r>
          </a:p>
          <a:p>
            <a:pPr marL="342892" indent="-342892">
              <a:buFont typeface="Arial" panose="020B0604020202020204" pitchFamily="34" charset="0"/>
              <a:buChar char="•"/>
            </a:pPr>
            <a:r>
              <a:rPr lang="en-US" sz="3500" dirty="0">
                <a:latin typeface="Arial" panose="020B0604020202020204" pitchFamily="34" charset="0"/>
                <a:cs typeface="Arial" panose="020B0604020202020204" pitchFamily="34" charset="0"/>
              </a:rPr>
              <a:t>5 year average</a:t>
            </a:r>
          </a:p>
          <a:p>
            <a:pPr marL="342892" indent="-342892">
              <a:buFont typeface="Arial" panose="020B0604020202020204" pitchFamily="34" charset="0"/>
              <a:buChar char="•"/>
            </a:pPr>
            <a:r>
              <a:rPr lang="en-US" sz="3500" dirty="0">
                <a:latin typeface="Arial" panose="020B0604020202020204" pitchFamily="34" charset="0"/>
                <a:cs typeface="Arial" panose="020B0604020202020204" pitchFamily="34" charset="0"/>
              </a:rPr>
              <a:t>78 sampled neighborhoods</a:t>
            </a:r>
          </a:p>
          <a:p>
            <a:pPr marL="342892" indent="-342892">
              <a:buFont typeface="Arial" panose="020B0604020202020204" pitchFamily="34" charset="0"/>
              <a:buChar char="•"/>
            </a:pPr>
            <a:r>
              <a:rPr lang="en-US" sz="3500" dirty="0">
                <a:latin typeface="Arial" panose="020B0604020202020204" pitchFamily="34" charset="0"/>
                <a:cs typeface="Arial" panose="020B0604020202020204" pitchFamily="34" charset="0"/>
              </a:rPr>
              <a:t>146 observations per neighborhood</a:t>
            </a:r>
          </a:p>
          <a:p>
            <a:endParaRPr lang="en-US" sz="3500" dirty="0">
              <a:latin typeface="Arial" panose="020B0604020202020204" pitchFamily="34" charset="0"/>
              <a:cs typeface="Arial" panose="020B0604020202020204" pitchFamily="34" charset="0"/>
            </a:endParaRPr>
          </a:p>
        </p:txBody>
      </p:sp>
      <p:sp>
        <p:nvSpPr>
          <p:cNvPr id="23" name="Rectangle: Single Corner Rounded 22">
            <a:extLst>
              <a:ext uri="{FF2B5EF4-FFF2-40B4-BE49-F238E27FC236}">
                <a16:creationId xmlns:a16="http://schemas.microsoft.com/office/drawing/2014/main" id="{4872CC71-E8EF-40A8-81C8-A27F5BEF7C58}"/>
              </a:ext>
            </a:extLst>
          </p:cNvPr>
          <p:cNvSpPr/>
          <p:nvPr/>
        </p:nvSpPr>
        <p:spPr>
          <a:xfrm flipH="1" flipV="1">
            <a:off x="321985" y="38292803"/>
            <a:ext cx="25081526" cy="5165923"/>
          </a:xfrm>
          <a:prstGeom prst="round1Rect">
            <a:avLst>
              <a:gd name="adj" fmla="val 252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a:extLst>
              <a:ext uri="{FF2B5EF4-FFF2-40B4-BE49-F238E27FC236}">
                <a16:creationId xmlns:a16="http://schemas.microsoft.com/office/drawing/2014/main" id="{55146E12-D0C0-4684-919C-1646B2B9E51C}"/>
              </a:ext>
            </a:extLst>
          </p:cNvPr>
          <p:cNvSpPr/>
          <p:nvPr/>
        </p:nvSpPr>
        <p:spPr>
          <a:xfrm>
            <a:off x="25403512" y="38292801"/>
            <a:ext cx="18165690" cy="5165929"/>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TextBox 157">
            <a:extLst>
              <a:ext uri="{FF2B5EF4-FFF2-40B4-BE49-F238E27FC236}">
                <a16:creationId xmlns:a16="http://schemas.microsoft.com/office/drawing/2014/main" id="{EF8FF516-F42B-4C00-9CE8-260DEB556FB0}"/>
              </a:ext>
            </a:extLst>
          </p:cNvPr>
          <p:cNvSpPr txBox="1"/>
          <p:nvPr/>
        </p:nvSpPr>
        <p:spPr>
          <a:xfrm>
            <a:off x="12072838" y="4435305"/>
            <a:ext cx="19805802" cy="1466669"/>
          </a:xfrm>
          <a:prstGeom prst="rect">
            <a:avLst/>
          </a:prstGeom>
          <a:noFill/>
        </p:spPr>
        <p:txBody>
          <a:bodyPr wrap="square" lIns="91440" tIns="45720" rIns="91440" bIns="45720" rtlCol="0" anchor="t">
            <a:noAutofit/>
          </a:bodyPr>
          <a:lstStyle/>
          <a:p>
            <a:pPr algn="ctr"/>
            <a:r>
              <a:rPr lang="en-US" sz="4000" i="1" dirty="0">
                <a:latin typeface="Arial"/>
                <a:cs typeface="Arial"/>
              </a:rPr>
              <a:t>Applied Linear Regression D2P Project, Department of Mathematical and Statistical Sciences, University of Colorado Denver </a:t>
            </a:r>
            <a:endParaRPr lang="en-US" sz="4000" i="1" dirty="0">
              <a:latin typeface="Arial" panose="020B0604020202020204" pitchFamily="34" charset="0"/>
              <a:cs typeface="Arial" panose="020B0604020202020204" pitchFamily="34" charset="0"/>
            </a:endParaRPr>
          </a:p>
          <a:p>
            <a:pPr algn="ctr"/>
            <a:endParaRPr lang="en-US" sz="3000" i="1" dirty="0">
              <a:solidFill>
                <a:srgbClr val="000000"/>
              </a:solidFill>
              <a:latin typeface="Arial" panose="020B0604020202020204" pitchFamily="34" charset="0"/>
              <a:ea typeface="Calibri" charset="0"/>
              <a:cs typeface="Arial" panose="020B0604020202020204" pitchFamily="34" charset="0"/>
            </a:endParaRPr>
          </a:p>
        </p:txBody>
      </p:sp>
      <p:pic>
        <p:nvPicPr>
          <p:cNvPr id="129" name="Picture 128">
            <a:extLst>
              <a:ext uri="{FF2B5EF4-FFF2-40B4-BE49-F238E27FC236}">
                <a16:creationId xmlns:a16="http://schemas.microsoft.com/office/drawing/2014/main" id="{B2FD723C-AC9F-492E-96A1-A4F4E3942BFA}"/>
              </a:ext>
            </a:extLst>
          </p:cNvPr>
          <p:cNvPicPr>
            <a:picLocks noChangeAspect="1"/>
          </p:cNvPicPr>
          <p:nvPr/>
        </p:nvPicPr>
        <p:blipFill>
          <a:blip r:embed="rId5"/>
          <a:stretch>
            <a:fillRect/>
          </a:stretch>
        </p:blipFill>
        <p:spPr>
          <a:xfrm>
            <a:off x="37223700" y="2306133"/>
            <a:ext cx="5865431" cy="3054032"/>
          </a:xfrm>
          <a:prstGeom prst="rect">
            <a:avLst/>
          </a:prstGeom>
        </p:spPr>
      </p:pic>
      <p:sp>
        <p:nvSpPr>
          <p:cNvPr id="138" name="object 25">
            <a:extLst>
              <a:ext uri="{FF2B5EF4-FFF2-40B4-BE49-F238E27FC236}">
                <a16:creationId xmlns:a16="http://schemas.microsoft.com/office/drawing/2014/main" id="{5EF5E894-3E62-45D1-AFD5-F6036DEE114D}"/>
              </a:ext>
            </a:extLst>
          </p:cNvPr>
          <p:cNvSpPr txBox="1"/>
          <p:nvPr/>
        </p:nvSpPr>
        <p:spPr>
          <a:xfrm>
            <a:off x="321987" y="6556305"/>
            <a:ext cx="13704674" cy="702621"/>
          </a:xfrm>
          <a:prstGeom prst="rect">
            <a:avLst/>
          </a:prstGeom>
        </p:spPr>
        <p:txBody>
          <a:bodyPr vert="horz" wrap="square" lIns="0" tIns="0" rIns="0" bIns="0" rtlCol="0">
            <a:spAutoFit/>
          </a:bodyPr>
          <a:lstStyle/>
          <a:p>
            <a:pPr marL="12128" algn="ctr"/>
            <a:r>
              <a:rPr lang="en-US" sz="4400" b="1" spc="-10" dirty="0">
                <a:latin typeface="Arial" panose="020B0604020202020204" pitchFamily="34" charset="0"/>
                <a:cs typeface="Arial" panose="020B0604020202020204" pitchFamily="34" charset="0"/>
              </a:rPr>
              <a:t>MOTIVATION</a:t>
            </a:r>
            <a:endParaRPr lang="en-US" sz="4400" dirty="0">
              <a:latin typeface="Arial" panose="020B0604020202020204" pitchFamily="34" charset="0"/>
              <a:cs typeface="Arial" panose="020B0604020202020204" pitchFamily="34" charset="0"/>
            </a:endParaRPr>
          </a:p>
        </p:txBody>
      </p:sp>
      <p:sp>
        <p:nvSpPr>
          <p:cNvPr id="140" name="object 25">
            <a:extLst>
              <a:ext uri="{FF2B5EF4-FFF2-40B4-BE49-F238E27FC236}">
                <a16:creationId xmlns:a16="http://schemas.microsoft.com/office/drawing/2014/main" id="{2CF4B985-5D4D-4DF0-A7EB-4D5A682D5196}"/>
              </a:ext>
            </a:extLst>
          </p:cNvPr>
          <p:cNvSpPr txBox="1"/>
          <p:nvPr/>
        </p:nvSpPr>
        <p:spPr>
          <a:xfrm>
            <a:off x="12868202" y="16390561"/>
            <a:ext cx="8358946" cy="677108"/>
          </a:xfrm>
          <a:prstGeom prst="rect">
            <a:avLst/>
          </a:prstGeom>
        </p:spPr>
        <p:txBody>
          <a:bodyPr vert="horz" wrap="square" lIns="0" tIns="0" rIns="0" bIns="0" rtlCol="0">
            <a:spAutoFit/>
          </a:bodyPr>
          <a:lstStyle/>
          <a:p>
            <a:pPr marL="12128" algn="ctr"/>
            <a:r>
              <a:rPr lang="en-US" sz="4400" b="1" spc="-10" dirty="0">
                <a:latin typeface="Arial" panose="020B0604020202020204" pitchFamily="34" charset="0"/>
                <a:cs typeface="Arial" panose="020B0604020202020204" pitchFamily="34" charset="0"/>
              </a:rPr>
              <a:t>MODEL SELECTION</a:t>
            </a:r>
          </a:p>
        </p:txBody>
      </p:sp>
      <p:sp>
        <p:nvSpPr>
          <p:cNvPr id="150" name="object 25">
            <a:extLst>
              <a:ext uri="{FF2B5EF4-FFF2-40B4-BE49-F238E27FC236}">
                <a16:creationId xmlns:a16="http://schemas.microsoft.com/office/drawing/2014/main" id="{51A4C604-BC3A-4BB9-B721-DF12B9B18542}"/>
              </a:ext>
            </a:extLst>
          </p:cNvPr>
          <p:cNvSpPr txBox="1"/>
          <p:nvPr/>
        </p:nvSpPr>
        <p:spPr>
          <a:xfrm>
            <a:off x="321984" y="38730838"/>
            <a:ext cx="25081527" cy="677108"/>
          </a:xfrm>
          <a:prstGeom prst="rect">
            <a:avLst/>
          </a:prstGeom>
        </p:spPr>
        <p:txBody>
          <a:bodyPr vert="horz" wrap="square" lIns="0" tIns="0" rIns="0" bIns="0" rtlCol="0">
            <a:spAutoFit/>
          </a:bodyPr>
          <a:lstStyle/>
          <a:p>
            <a:pPr marL="12128" algn="ctr"/>
            <a:r>
              <a:rPr lang="en-US" sz="4400" b="1" spc="-10" dirty="0">
                <a:latin typeface="Arial" panose="020B0604020202020204" pitchFamily="34" charset="0"/>
                <a:cs typeface="Arial" panose="020B0604020202020204" pitchFamily="34" charset="0"/>
              </a:rPr>
              <a:t>POLICY RECOMMENDATIONS</a:t>
            </a:r>
          </a:p>
        </p:txBody>
      </p:sp>
      <p:sp>
        <p:nvSpPr>
          <p:cNvPr id="142" name="object 25">
            <a:extLst>
              <a:ext uri="{FF2B5EF4-FFF2-40B4-BE49-F238E27FC236}">
                <a16:creationId xmlns:a16="http://schemas.microsoft.com/office/drawing/2014/main" id="{AA6A882C-4E75-48BB-81D9-4113824DA6E5}"/>
              </a:ext>
            </a:extLst>
          </p:cNvPr>
          <p:cNvSpPr txBox="1"/>
          <p:nvPr/>
        </p:nvSpPr>
        <p:spPr>
          <a:xfrm>
            <a:off x="829457" y="28334928"/>
            <a:ext cx="6612031" cy="10233571"/>
          </a:xfrm>
          <a:prstGeom prst="rect">
            <a:avLst/>
          </a:prstGeom>
        </p:spPr>
        <p:txBody>
          <a:bodyPr vert="horz" wrap="square" lIns="0" tIns="0" rIns="0" bIns="0" rtlCol="0">
            <a:spAutoFit/>
          </a:bodyPr>
          <a:lstStyle/>
          <a:p>
            <a:pPr marL="12128"/>
            <a:r>
              <a:rPr lang="en-US" sz="3500" b="1" spc="-10" dirty="0">
                <a:latin typeface="Arial" panose="020B0604020202020204" pitchFamily="34" charset="0"/>
                <a:cs typeface="Arial" panose="020B0604020202020204" pitchFamily="34" charset="0"/>
              </a:rPr>
              <a:t>Applied Linear Regression</a:t>
            </a:r>
            <a:endParaRPr lang="en-US" sz="3500" dirty="0">
              <a:latin typeface="Arial" panose="020B0604020202020204" pitchFamily="34" charset="0"/>
              <a:cs typeface="Arial" panose="020B0604020202020204" pitchFamily="34" charset="0"/>
            </a:endParaRP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Neighborhoods with missing values excluded, 76 neighborhoods analyzed</a:t>
            </a:r>
          </a:p>
          <a:p>
            <a:pPr marL="12128"/>
            <a:r>
              <a:rPr lang="en-US" sz="3500" dirty="0">
                <a:latin typeface="Arial" panose="020B0604020202020204" pitchFamily="34" charset="0"/>
                <a:cs typeface="Arial" panose="020B0604020202020204" pitchFamily="34" charset="0"/>
              </a:rPr>
              <a:t> </a:t>
            </a:r>
          </a:p>
          <a:p>
            <a:pPr marL="12128"/>
            <a:r>
              <a:rPr lang="en-US" sz="3500" dirty="0">
                <a:latin typeface="Arial" panose="020B0604020202020204" pitchFamily="34" charset="0"/>
                <a:cs typeface="Arial" panose="020B0604020202020204" pitchFamily="34" charset="0"/>
              </a:rPr>
              <a:t>Statistical Methods Include:</a:t>
            </a: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Akaike Information Criterion (AIC); considers fit of model and parameters used to determine model with lowest prediction error</a:t>
            </a: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R-squared; goodness of fit measure</a:t>
            </a:r>
          </a:p>
          <a:p>
            <a:pPr marL="469328" indent="-457200">
              <a:buFont typeface="Arial" panose="020B0604020202020204" pitchFamily="34" charset="0"/>
              <a:buChar char="•"/>
            </a:pPr>
            <a:r>
              <a:rPr lang="en-US" sz="3500" dirty="0">
                <a:latin typeface="Arial" panose="020B0604020202020204" pitchFamily="34" charset="0"/>
                <a:cs typeface="Arial" panose="020B0604020202020204" pitchFamily="34" charset="0"/>
              </a:rPr>
              <a:t>Cook’s distance; distances above .5 suggest an influential leverage point</a:t>
            </a:r>
          </a:p>
          <a:p>
            <a:pPr marL="12128"/>
            <a:r>
              <a:rPr lang="en-US" sz="3500" dirty="0">
                <a:latin typeface="Arial" panose="020B0604020202020204" pitchFamily="34" charset="0"/>
                <a:cs typeface="Arial" panose="020B0604020202020204" pitchFamily="34" charset="0"/>
              </a:rPr>
              <a:t>  </a:t>
            </a:r>
          </a:p>
          <a:p>
            <a:pPr marL="469328" indent="-457200">
              <a:buFont typeface="Arial" panose="020B0604020202020204" pitchFamily="34" charset="0"/>
              <a:buChar char="•"/>
            </a:pPr>
            <a:endParaRPr lang="en-US" sz="3500" dirty="0">
              <a:latin typeface="Arial" panose="020B0604020202020204" pitchFamily="34" charset="0"/>
              <a:cs typeface="Arial" panose="020B0604020202020204" pitchFamily="34" charset="0"/>
            </a:endParaRPr>
          </a:p>
          <a:p>
            <a:pPr marL="12128"/>
            <a:endParaRPr lang="en-US" sz="3500" dirty="0">
              <a:latin typeface="Arial" panose="020B0604020202020204" pitchFamily="34" charset="0"/>
              <a:cs typeface="Arial" panose="020B0604020202020204" pitchFamily="34" charset="0"/>
            </a:endParaRPr>
          </a:p>
        </p:txBody>
      </p:sp>
      <p:sp>
        <p:nvSpPr>
          <p:cNvPr id="94" name="object 25">
            <a:extLst>
              <a:ext uri="{FF2B5EF4-FFF2-40B4-BE49-F238E27FC236}">
                <a16:creationId xmlns:a16="http://schemas.microsoft.com/office/drawing/2014/main" id="{D700FA68-144E-45AD-ADAC-5321319B904D}"/>
              </a:ext>
            </a:extLst>
          </p:cNvPr>
          <p:cNvSpPr txBox="1"/>
          <p:nvPr/>
        </p:nvSpPr>
        <p:spPr>
          <a:xfrm>
            <a:off x="-1130738" y="16395418"/>
            <a:ext cx="10018283" cy="677108"/>
          </a:xfrm>
          <a:prstGeom prst="rect">
            <a:avLst/>
          </a:prstGeom>
        </p:spPr>
        <p:txBody>
          <a:bodyPr vert="horz" wrap="square" lIns="0" tIns="0" rIns="0" bIns="0" rtlCol="0">
            <a:spAutoFit/>
          </a:bodyPr>
          <a:lstStyle/>
          <a:p>
            <a:pPr marL="12128" algn="ctr"/>
            <a:r>
              <a:rPr lang="en-US" sz="4400" b="1" spc="-10" dirty="0">
                <a:latin typeface="Arial" panose="020B0604020202020204" pitchFamily="34" charset="0"/>
                <a:cs typeface="Arial" panose="020B0604020202020204" pitchFamily="34" charset="0"/>
              </a:rPr>
              <a:t>METHODS</a:t>
            </a:r>
          </a:p>
        </p:txBody>
      </p:sp>
      <p:sp>
        <p:nvSpPr>
          <p:cNvPr id="252" name="object 25">
            <a:extLst>
              <a:ext uri="{FF2B5EF4-FFF2-40B4-BE49-F238E27FC236}">
                <a16:creationId xmlns:a16="http://schemas.microsoft.com/office/drawing/2014/main" id="{001842A0-789A-4499-B555-FE0185B53698}"/>
              </a:ext>
            </a:extLst>
          </p:cNvPr>
          <p:cNvSpPr txBox="1"/>
          <p:nvPr/>
        </p:nvSpPr>
        <p:spPr>
          <a:xfrm>
            <a:off x="14026661" y="6615548"/>
            <a:ext cx="29542542" cy="677108"/>
          </a:xfrm>
          <a:prstGeom prst="rect">
            <a:avLst/>
          </a:prstGeom>
        </p:spPr>
        <p:txBody>
          <a:bodyPr vert="horz" wrap="square" lIns="0" tIns="0" rIns="0" bIns="0" rtlCol="0">
            <a:spAutoFit/>
          </a:bodyPr>
          <a:lstStyle/>
          <a:p>
            <a:pPr marL="12128" algn="ctr"/>
            <a:r>
              <a:rPr lang="en-US" sz="4400" b="1" spc="-10" dirty="0">
                <a:latin typeface="Arial" panose="020B0604020202020204" pitchFamily="34" charset="0"/>
                <a:cs typeface="Arial" panose="020B0604020202020204" pitchFamily="34" charset="0"/>
              </a:rPr>
              <a:t>LINEAR REGRESSION MODEL</a:t>
            </a:r>
            <a:endParaRPr lang="en-US" sz="4400" dirty="0">
              <a:latin typeface="Arial" panose="020B0604020202020204" pitchFamily="34" charset="0"/>
              <a:cs typeface="Arial" panose="020B0604020202020204" pitchFamily="34" charset="0"/>
            </a:endParaRPr>
          </a:p>
        </p:txBody>
      </p:sp>
      <p:sp>
        <p:nvSpPr>
          <p:cNvPr id="266" name="Rectangle 265">
            <a:extLst>
              <a:ext uri="{FF2B5EF4-FFF2-40B4-BE49-F238E27FC236}">
                <a16:creationId xmlns:a16="http://schemas.microsoft.com/office/drawing/2014/main" id="{C45CAF27-BE0D-4309-A1D0-3A2BF1205435}"/>
              </a:ext>
            </a:extLst>
          </p:cNvPr>
          <p:cNvSpPr/>
          <p:nvPr/>
        </p:nvSpPr>
        <p:spPr>
          <a:xfrm>
            <a:off x="321989" y="15976023"/>
            <a:ext cx="7422568" cy="22315041"/>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01" name="TextBox 300">
                <a:extLst>
                  <a:ext uri="{FF2B5EF4-FFF2-40B4-BE49-F238E27FC236}">
                    <a16:creationId xmlns:a16="http://schemas.microsoft.com/office/drawing/2014/main" id="{75A740AE-93A0-4F68-9226-CABCC3824DB9}"/>
                  </a:ext>
                </a:extLst>
              </p:cNvPr>
              <p:cNvSpPr txBox="1"/>
              <p:nvPr/>
            </p:nvSpPr>
            <p:spPr>
              <a:xfrm>
                <a:off x="8199349" y="17739803"/>
                <a:ext cx="6735876" cy="1394741"/>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Figure 1. Adjusted </a:t>
                </a:r>
                <a14:m>
                  <m:oMath xmlns:m="http://schemas.openxmlformats.org/officeDocument/2006/math">
                    <m:sSup>
                      <m:sSupPr>
                        <m:ctrlPr>
                          <a:rPr lang="en-US" sz="2800" b="1" i="1" smtClean="0">
                            <a:latin typeface="Cambria Math" panose="02040503050406030204" pitchFamily="18" charset="0"/>
                            <a:cs typeface="Arial" panose="020B0604020202020204" pitchFamily="34" charset="0"/>
                          </a:rPr>
                        </m:ctrlPr>
                      </m:sSupPr>
                      <m:e>
                        <m:r>
                          <a:rPr lang="en-US" sz="2800" b="1" i="1" smtClean="0">
                            <a:latin typeface="Cambria Math" panose="02040503050406030204" pitchFamily="18" charset="0"/>
                            <a:cs typeface="Arial" panose="020B0604020202020204" pitchFamily="34" charset="0"/>
                          </a:rPr>
                          <m:t>𝑹</m:t>
                        </m:r>
                      </m:e>
                      <m:sup>
                        <m:r>
                          <a:rPr lang="en-US" sz="2800" b="1" i="1" smtClean="0">
                            <a:latin typeface="Cambria Math" panose="02040503050406030204" pitchFamily="18" charset="0"/>
                            <a:cs typeface="Arial" panose="020B0604020202020204" pitchFamily="34" charset="0"/>
                          </a:rPr>
                          <m:t>𝟐</m:t>
                        </m:r>
                      </m:sup>
                    </m:sSup>
                  </m:oMath>
                </a14:m>
                <a:r>
                  <a:rPr lang="en-US" sz="2800" b="1" dirty="0">
                    <a:latin typeface="Arial" panose="020B0604020202020204" pitchFamily="34" charset="0"/>
                    <a:cs typeface="Arial" panose="020B0604020202020204" pitchFamily="34" charset="0"/>
                  </a:rPr>
                  <a:t>plot for model with three regressors: </a:t>
                </a:r>
                <a:r>
                  <a:rPr lang="en-US" sz="2800" i="1" dirty="0">
                    <a:latin typeface="Arial" panose="020B0604020202020204" pitchFamily="34" charset="0"/>
                    <a:cs typeface="Arial" panose="020B0604020202020204" pitchFamily="34" charset="0"/>
                  </a:rPr>
                  <a:t>sqrt(THU), MGR, </a:t>
                </a:r>
                <a:r>
                  <a:rPr lang="en-US" sz="2800" dirty="0">
                    <a:latin typeface="Arial" panose="020B0604020202020204" pitchFamily="34" charset="0"/>
                    <a:cs typeface="Arial" panose="020B0604020202020204" pitchFamily="34" charset="0"/>
                  </a:rPr>
                  <a:t>&amp; </a:t>
                </a:r>
                <a:r>
                  <a:rPr lang="en-US" sz="2800" i="1" dirty="0">
                    <a:latin typeface="Arial" panose="020B0604020202020204" pitchFamily="34" charset="0"/>
                    <a:cs typeface="Arial" panose="020B0604020202020204" pitchFamily="34" charset="0"/>
                  </a:rPr>
                  <a:t>sqrt(MHV)</a:t>
                </a:r>
                <a:r>
                  <a:rPr lang="en-US" sz="2800" dirty="0">
                    <a:latin typeface="Arial" panose="020B0604020202020204" pitchFamily="34" charset="0"/>
                    <a:cs typeface="Arial" panose="020B0604020202020204" pitchFamily="34" charset="0"/>
                  </a:rPr>
                  <a:t>.</a:t>
                </a:r>
              </a:p>
            </p:txBody>
          </p:sp>
        </mc:Choice>
        <mc:Fallback xmlns="">
          <p:sp>
            <p:nvSpPr>
              <p:cNvPr id="301" name="TextBox 300">
                <a:extLst>
                  <a:ext uri="{FF2B5EF4-FFF2-40B4-BE49-F238E27FC236}">
                    <a16:creationId xmlns:a16="http://schemas.microsoft.com/office/drawing/2014/main" id="{75A740AE-93A0-4F68-9226-CABCC3824DB9}"/>
                  </a:ext>
                </a:extLst>
              </p:cNvPr>
              <p:cNvSpPr txBox="1">
                <a:spLocks noRot="1" noChangeAspect="1" noMove="1" noResize="1" noEditPoints="1" noAdjustHandles="1" noChangeArrowheads="1" noChangeShapeType="1" noTextEdit="1"/>
              </p:cNvSpPr>
              <p:nvPr/>
            </p:nvSpPr>
            <p:spPr>
              <a:xfrm>
                <a:off x="8199349" y="17739803"/>
                <a:ext cx="6735876" cy="1394741"/>
              </a:xfrm>
              <a:prstGeom prst="rect">
                <a:avLst/>
              </a:prstGeom>
              <a:blipFill>
                <a:blip r:embed="rId7"/>
                <a:stretch>
                  <a:fillRect l="-1810" t="-3930" r="-2986" b="-10917"/>
                </a:stretch>
              </a:blipFill>
            </p:spPr>
            <p:txBody>
              <a:bodyPr/>
              <a:lstStyle/>
              <a:p>
                <a:r>
                  <a:rPr lang="en-US">
                    <a:noFill/>
                  </a:rPr>
                  <a:t> </a:t>
                </a:r>
              </a:p>
            </p:txBody>
          </p:sp>
        </mc:Fallback>
      </mc:AlternateContent>
      <p:sp>
        <p:nvSpPr>
          <p:cNvPr id="302" name="TextBox 301">
            <a:extLst>
              <a:ext uri="{FF2B5EF4-FFF2-40B4-BE49-F238E27FC236}">
                <a16:creationId xmlns:a16="http://schemas.microsoft.com/office/drawing/2014/main" id="{1B39BA7C-64DC-4866-B2AE-5D5F53ABA41C}"/>
              </a:ext>
            </a:extLst>
          </p:cNvPr>
          <p:cNvSpPr txBox="1"/>
          <p:nvPr/>
        </p:nvSpPr>
        <p:spPr>
          <a:xfrm>
            <a:off x="26397571" y="17784066"/>
            <a:ext cx="6889231" cy="1384995"/>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FIGURE 1. Density plot of the sqrt transformation of vacant housing in Denver neighborhoods.</a:t>
            </a:r>
            <a:endParaRPr lang="en-US" sz="2800" dirty="0">
              <a:latin typeface="Arial" panose="020B0604020202020204" pitchFamily="34" charset="0"/>
              <a:cs typeface="Arial" panose="020B0604020202020204" pitchFamily="34" charset="0"/>
            </a:endParaRPr>
          </a:p>
        </p:txBody>
      </p:sp>
      <p:sp>
        <p:nvSpPr>
          <p:cNvPr id="321" name="Rectangle 320">
            <a:extLst>
              <a:ext uri="{FF2B5EF4-FFF2-40B4-BE49-F238E27FC236}">
                <a16:creationId xmlns:a16="http://schemas.microsoft.com/office/drawing/2014/main" id="{07B86371-C812-4754-BB2F-860DD35A5BB8}"/>
              </a:ext>
            </a:extLst>
          </p:cNvPr>
          <p:cNvSpPr/>
          <p:nvPr/>
        </p:nvSpPr>
        <p:spPr>
          <a:xfrm>
            <a:off x="25403512" y="15977762"/>
            <a:ext cx="18165691" cy="22313302"/>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C2D6D14D-8634-44FF-8D84-11A352CAB02B}"/>
              </a:ext>
            </a:extLst>
          </p:cNvPr>
          <p:cNvSpPr txBox="1"/>
          <p:nvPr/>
        </p:nvSpPr>
        <p:spPr>
          <a:xfrm>
            <a:off x="29624912" y="16355215"/>
            <a:ext cx="9213895" cy="1446550"/>
          </a:xfrm>
          <a:prstGeom prst="rect">
            <a:avLst/>
          </a:prstGeom>
          <a:noFill/>
        </p:spPr>
        <p:txBody>
          <a:bodyPr wrap="square" rtlCol="0">
            <a:spAutoFit/>
          </a:bodyPr>
          <a:lstStyle/>
          <a:p>
            <a:r>
              <a:rPr lang="en-US" sz="4400" b="1" spc="-10" dirty="0">
                <a:latin typeface="Arial" panose="020B0604020202020204" pitchFamily="34" charset="0"/>
                <a:cs typeface="Arial" panose="020B0604020202020204" pitchFamily="34" charset="0"/>
              </a:rPr>
              <a:t>EXPLORATORY DATA ANALYSIS</a:t>
            </a:r>
          </a:p>
          <a:p>
            <a:endParaRPr lang="en-US" sz="4400" dirty="0"/>
          </a:p>
        </p:txBody>
      </p:sp>
      <p:sp>
        <p:nvSpPr>
          <p:cNvPr id="133" name="TextBox 132">
            <a:extLst>
              <a:ext uri="{FF2B5EF4-FFF2-40B4-BE49-F238E27FC236}">
                <a16:creationId xmlns:a16="http://schemas.microsoft.com/office/drawing/2014/main" id="{766015A2-8FF6-4788-A946-37BA80BD6232}"/>
              </a:ext>
            </a:extLst>
          </p:cNvPr>
          <p:cNvSpPr txBox="1"/>
          <p:nvPr/>
        </p:nvSpPr>
        <p:spPr>
          <a:xfrm>
            <a:off x="25652495" y="24357561"/>
            <a:ext cx="10762549" cy="1815882"/>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FIGURE 2. Scatterplot matrix showing pairwise correlation of all observations investigated.</a:t>
            </a:r>
          </a:p>
          <a:p>
            <a:r>
              <a:rPr lang="en-US" sz="2800" dirty="0">
                <a:latin typeface="Arial" panose="020B0604020202020204" pitchFamily="34" charset="0"/>
                <a:cs typeface="Arial" panose="020B0604020202020204" pitchFamily="34" charset="0"/>
              </a:rPr>
              <a:t>Observation titles to the right of each graph denote y-axis labels; Observation titles in the column of the graph denote x-axis labels. </a:t>
            </a:r>
          </a:p>
        </p:txBody>
      </p:sp>
      <p:sp>
        <p:nvSpPr>
          <p:cNvPr id="147" name="TextBox 146">
            <a:extLst>
              <a:ext uri="{FF2B5EF4-FFF2-40B4-BE49-F238E27FC236}">
                <a16:creationId xmlns:a16="http://schemas.microsoft.com/office/drawing/2014/main" id="{EC5F8250-2EAC-4802-A853-704A5CE6DF49}"/>
              </a:ext>
            </a:extLst>
          </p:cNvPr>
          <p:cNvSpPr txBox="1"/>
          <p:nvPr/>
        </p:nvSpPr>
        <p:spPr>
          <a:xfrm>
            <a:off x="17480495" y="17739803"/>
            <a:ext cx="6735876" cy="954107"/>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Figure 2. Plot of observed response values vs. estimated response values. </a:t>
            </a:r>
            <a:endParaRPr lang="en-US" sz="28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148" name="TextBox 147">
                <a:extLst>
                  <a:ext uri="{FF2B5EF4-FFF2-40B4-BE49-F238E27FC236}">
                    <a16:creationId xmlns:a16="http://schemas.microsoft.com/office/drawing/2014/main" id="{3F13FE22-2CC4-4FB1-90C4-72C4D66CD368}"/>
                  </a:ext>
                </a:extLst>
              </p:cNvPr>
              <p:cNvSpPr txBox="1"/>
              <p:nvPr/>
            </p:nvSpPr>
            <p:spPr>
              <a:xfrm>
                <a:off x="29624912" y="10192211"/>
                <a:ext cx="13268533" cy="3402150"/>
              </a:xfrm>
              <a:prstGeom prst="rect">
                <a:avLst/>
              </a:prstGeom>
              <a:noFill/>
            </p:spPr>
            <p:txBody>
              <a:bodyPr wrap="square" lIns="0" tIns="0" rIns="0" bIns="0" rtlCol="0">
                <a:spAutoFit/>
              </a:bodyPr>
              <a:lstStyle/>
              <a:p>
                <a:endParaRPr lang="en-US" sz="300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acc>
                        <m:accPr>
                          <m:chr m:val="̂"/>
                          <m:ctrlPr>
                            <a:rPr lang="en-US" sz="4000" i="1" smtClean="0">
                              <a:effectLst/>
                              <a:latin typeface="Cambria Math" panose="02040503050406030204" pitchFamily="18" charset="0"/>
                              <a:ea typeface="Calibri" panose="020F0502020204030204" pitchFamily="34" charset="0"/>
                              <a:cs typeface="Times New Roman" panose="02020603050405020304" pitchFamily="18" charset="0"/>
                            </a:rPr>
                          </m:ctrlPr>
                        </m:accPr>
                        <m:e>
                          <m:r>
                            <a:rPr lang="en-US" sz="4000" i="1">
                              <a:effectLst/>
                              <a:latin typeface="Cambria Math" panose="02040503050406030204" pitchFamily="18" charset="0"/>
                              <a:ea typeface="Calibri" panose="020F0502020204030204" pitchFamily="34" charset="0"/>
                              <a:cs typeface="Times New Roman" panose="02020603050405020304" pitchFamily="18" charset="0"/>
                            </a:rPr>
                            <m:t>𝑉𝑎𝑐𝑎𝑛𝑡</m:t>
                          </m:r>
                          <m:r>
                            <a:rPr lang="en-US" sz="4000" i="1">
                              <a:effectLst/>
                              <a:latin typeface="Cambria Math" panose="02040503050406030204" pitchFamily="18" charset="0"/>
                              <a:ea typeface="Calibri" panose="020F0502020204030204" pitchFamily="34" charset="0"/>
                              <a:cs typeface="Times New Roman" panose="02020603050405020304" pitchFamily="18" charset="0"/>
                            </a:rPr>
                            <m:t> </m:t>
                          </m:r>
                          <m:r>
                            <a:rPr lang="en-US" sz="4000" i="1">
                              <a:effectLst/>
                              <a:latin typeface="Cambria Math" panose="02040503050406030204" pitchFamily="18" charset="0"/>
                              <a:ea typeface="Calibri" panose="020F0502020204030204" pitchFamily="34" charset="0"/>
                              <a:cs typeface="Times New Roman" panose="02020603050405020304" pitchFamily="18" charset="0"/>
                            </a:rPr>
                            <m:t>𝐻𝑜𝑢𝑠𝑖𝑛𝑔</m:t>
                          </m:r>
                        </m:e>
                      </m:acc>
                      <m:r>
                        <a:rPr lang="en-US" sz="4000" b="0" i="1" smtClean="0">
                          <a:effectLst/>
                          <a:latin typeface="Cambria Math" panose="02040503050406030204" pitchFamily="18" charset="0"/>
                          <a:ea typeface="Calibri" panose="020F0502020204030204" pitchFamily="34" charset="0"/>
                          <a:cs typeface="Times New Roman" panose="02020603050405020304" pitchFamily="18" charset="0"/>
                        </a:rPr>
                        <m:t>=</m:t>
                      </m:r>
                      <m:r>
                        <a:rPr lang="en-US" sz="4000" b="0" i="1" smtClean="0">
                          <a:effectLst/>
                          <a:latin typeface="Cambria Math" panose="02040503050406030204" pitchFamily="18" charset="0"/>
                          <a:ea typeface="Calibri" panose="020F0502020204030204" pitchFamily="34" charset="0"/>
                          <a:cs typeface="Times New Roman" panose="02020603050405020304" pitchFamily="18" charset="0"/>
                        </a:rPr>
                        <m:t>𝐸𝑠𝑡𝑖𝑚𝑎𝑡𝑒𝑑</m:t>
                      </m:r>
                      <m:r>
                        <a:rPr lang="en-US" sz="4000" b="0" i="1" smtClean="0">
                          <a:effectLst/>
                          <a:latin typeface="Cambria Math" panose="02040503050406030204" pitchFamily="18" charset="0"/>
                          <a:ea typeface="Calibri" panose="020F0502020204030204" pitchFamily="34" charset="0"/>
                          <a:cs typeface="Times New Roman" panose="02020603050405020304" pitchFamily="18" charset="0"/>
                        </a:rPr>
                        <m:t> </m:t>
                      </m:r>
                      <m:r>
                        <a:rPr lang="en-US" sz="4000" b="0" i="1" smtClean="0">
                          <a:effectLst/>
                          <a:latin typeface="Cambria Math" panose="02040503050406030204" pitchFamily="18" charset="0"/>
                          <a:ea typeface="Calibri" panose="020F0502020204030204" pitchFamily="34" charset="0"/>
                          <a:cs typeface="Times New Roman" panose="02020603050405020304" pitchFamily="18" charset="0"/>
                        </a:rPr>
                        <m:t>𝐴𝑚𝑜𝑢𝑛𝑡</m:t>
                      </m:r>
                      <m:r>
                        <a:rPr lang="en-US" sz="4000" b="0" i="1" smtClean="0">
                          <a:effectLst/>
                          <a:latin typeface="Cambria Math" panose="02040503050406030204" pitchFamily="18" charset="0"/>
                          <a:ea typeface="Calibri" panose="020F0502020204030204" pitchFamily="34" charset="0"/>
                          <a:cs typeface="Times New Roman" panose="02020603050405020304" pitchFamily="18" charset="0"/>
                        </a:rPr>
                        <m:t> </m:t>
                      </m:r>
                      <m:r>
                        <a:rPr lang="en-US" sz="4000" b="0" i="1" smtClean="0">
                          <a:effectLst/>
                          <a:latin typeface="Cambria Math" panose="02040503050406030204" pitchFamily="18" charset="0"/>
                          <a:ea typeface="Calibri" panose="020F0502020204030204" pitchFamily="34" charset="0"/>
                          <a:cs typeface="Times New Roman" panose="02020603050405020304" pitchFamily="18" charset="0"/>
                        </a:rPr>
                        <m:t>𝑜𝑓</m:t>
                      </m:r>
                      <m:r>
                        <a:rPr lang="en-US" sz="4000" b="0" i="1" smtClean="0">
                          <a:effectLst/>
                          <a:latin typeface="Cambria Math" panose="02040503050406030204" pitchFamily="18" charset="0"/>
                          <a:ea typeface="Calibri" panose="020F0502020204030204" pitchFamily="34" charset="0"/>
                          <a:cs typeface="Times New Roman" panose="02020603050405020304" pitchFamily="18" charset="0"/>
                        </a:rPr>
                        <m:t> </m:t>
                      </m:r>
                      <m:r>
                        <a:rPr lang="en-US" sz="4000" b="0" i="1" smtClean="0">
                          <a:effectLst/>
                          <a:latin typeface="Cambria Math" panose="02040503050406030204" pitchFamily="18" charset="0"/>
                          <a:ea typeface="Calibri" panose="020F0502020204030204" pitchFamily="34" charset="0"/>
                          <a:cs typeface="Times New Roman" panose="02020603050405020304" pitchFamily="18" charset="0"/>
                        </a:rPr>
                        <m:t>𝑉𝑎𝑐𝑎𝑛𝑡</m:t>
                      </m:r>
                      <m:r>
                        <a:rPr lang="en-US" sz="4000" b="0" i="1" smtClean="0">
                          <a:effectLst/>
                          <a:latin typeface="Cambria Math" panose="02040503050406030204" pitchFamily="18" charset="0"/>
                          <a:ea typeface="Calibri" panose="020F0502020204030204" pitchFamily="34" charset="0"/>
                          <a:cs typeface="Times New Roman" panose="02020603050405020304" pitchFamily="18" charset="0"/>
                        </a:rPr>
                        <m:t> </m:t>
                      </m:r>
                      <m:r>
                        <a:rPr lang="en-US" sz="4000" b="0" i="1" smtClean="0">
                          <a:effectLst/>
                          <a:latin typeface="Cambria Math" panose="02040503050406030204" pitchFamily="18" charset="0"/>
                          <a:ea typeface="Calibri" panose="020F0502020204030204" pitchFamily="34" charset="0"/>
                          <a:cs typeface="Times New Roman" panose="02020603050405020304" pitchFamily="18" charset="0"/>
                        </a:rPr>
                        <m:t>𝐻𝑜𝑢𝑠𝑖𝑛𝑔</m:t>
                      </m:r>
                    </m:oMath>
                  </m:oMathPara>
                </a14:m>
                <a:endParaRPr lang="en-US" sz="4000" b="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sz="4000" b="0" i="1" smtClean="0">
                          <a:latin typeface="Cambria Math" panose="02040503050406030204" pitchFamily="18" charset="0"/>
                        </a:rPr>
                        <m:t>𝑇𝐻𝑈</m:t>
                      </m:r>
                      <m:r>
                        <a:rPr lang="en-US" sz="4000" b="0" i="1" smtClean="0">
                          <a:latin typeface="Cambria Math" panose="02040503050406030204" pitchFamily="18" charset="0"/>
                        </a:rPr>
                        <m:t>=</m:t>
                      </m:r>
                      <m:r>
                        <a:rPr lang="en-US" sz="4000" b="0" i="1" smtClean="0">
                          <a:latin typeface="Cambria Math" panose="02040503050406030204" pitchFamily="18" charset="0"/>
                        </a:rPr>
                        <m:t>𝑇𝑜𝑡𝑎𝑙</m:t>
                      </m:r>
                      <m:r>
                        <a:rPr lang="en-US" sz="4000" b="0" i="1" smtClean="0">
                          <a:latin typeface="Cambria Math" panose="02040503050406030204" pitchFamily="18" charset="0"/>
                        </a:rPr>
                        <m:t> </m:t>
                      </m:r>
                      <m:r>
                        <a:rPr lang="en-US" sz="4000" b="0" i="1" smtClean="0">
                          <a:latin typeface="Cambria Math" panose="02040503050406030204" pitchFamily="18" charset="0"/>
                        </a:rPr>
                        <m:t>𝐻𝑜𝑢𝑠𝑖𝑛𝑔</m:t>
                      </m:r>
                      <m:r>
                        <a:rPr lang="en-US" sz="4000" b="0" i="1" smtClean="0">
                          <a:latin typeface="Cambria Math" panose="02040503050406030204" pitchFamily="18" charset="0"/>
                        </a:rPr>
                        <m:t> </m:t>
                      </m:r>
                      <m:r>
                        <a:rPr lang="en-US" sz="4000" b="0" i="1" smtClean="0">
                          <a:latin typeface="Cambria Math" panose="02040503050406030204" pitchFamily="18" charset="0"/>
                        </a:rPr>
                        <m:t>𝑈𝑛𝑖𝑡𝑠</m:t>
                      </m:r>
                    </m:oMath>
                  </m:oMathPara>
                </a14:m>
                <a:endParaRPr lang="en-US" sz="4000" dirty="0"/>
              </a:p>
              <a:p>
                <a:pPr/>
                <a14:m>
                  <m:oMathPara xmlns:m="http://schemas.openxmlformats.org/officeDocument/2006/math">
                    <m:oMathParaPr>
                      <m:jc m:val="left"/>
                    </m:oMathParaPr>
                    <m:oMath xmlns:m="http://schemas.openxmlformats.org/officeDocument/2006/math">
                      <m:r>
                        <a:rPr lang="en-US" sz="4000" b="0" i="1" smtClean="0">
                          <a:latin typeface="Cambria Math" panose="02040503050406030204" pitchFamily="18" charset="0"/>
                        </a:rPr>
                        <m:t>𝑀𝐺𝑅</m:t>
                      </m:r>
                      <m:r>
                        <a:rPr lang="en-US" sz="4000" b="0" i="1" smtClean="0">
                          <a:latin typeface="Cambria Math" panose="02040503050406030204" pitchFamily="18" charset="0"/>
                        </a:rPr>
                        <m:t>=</m:t>
                      </m:r>
                      <m:r>
                        <a:rPr lang="en-US" sz="4000" b="0" i="1" smtClean="0">
                          <a:latin typeface="Cambria Math" panose="02040503050406030204" pitchFamily="18" charset="0"/>
                        </a:rPr>
                        <m:t>𝑀𝑒𝑑𝑖𝑎𝑛</m:t>
                      </m:r>
                      <m:r>
                        <a:rPr lang="en-US" sz="4000" i="1">
                          <a:latin typeface="Cambria Math" panose="02040503050406030204" pitchFamily="18" charset="0"/>
                        </a:rPr>
                        <m:t> </m:t>
                      </m:r>
                      <m:r>
                        <a:rPr lang="en-US" sz="4000" b="0" i="1" smtClean="0">
                          <a:latin typeface="Cambria Math" panose="02040503050406030204" pitchFamily="18" charset="0"/>
                        </a:rPr>
                        <m:t>𝐺𝑟𝑜𝑠𝑠</m:t>
                      </m:r>
                      <m:r>
                        <a:rPr lang="en-US" sz="4000" b="0" i="1" smtClean="0">
                          <a:latin typeface="Cambria Math" panose="02040503050406030204" pitchFamily="18" charset="0"/>
                        </a:rPr>
                        <m:t> </m:t>
                      </m:r>
                      <m:r>
                        <a:rPr lang="en-US" sz="4000" b="0" i="1" smtClean="0">
                          <a:latin typeface="Cambria Math" panose="02040503050406030204" pitchFamily="18" charset="0"/>
                        </a:rPr>
                        <m:t>𝑅𝑒𝑛𝑡</m:t>
                      </m:r>
                    </m:oMath>
                  </m:oMathPara>
                </a14:m>
                <a:endParaRPr lang="en-US" sz="4000" i="1" dirty="0">
                  <a:latin typeface="Cambria Math" panose="02040503050406030204" pitchFamily="18" charset="0"/>
                </a:endParaRPr>
              </a:p>
              <a:p>
                <a:r>
                  <a:rPr lang="en-US" sz="4000" i="1" dirty="0">
                    <a:latin typeface="Cambria Math" panose="02040503050406030204" pitchFamily="18" charset="0"/>
                  </a:rPr>
                  <a:t>MHV = Median Home Value</a:t>
                </a:r>
                <a:endParaRPr lang="en-US" sz="3000" dirty="0"/>
              </a:p>
              <a:p>
                <a:endParaRPr lang="en-US" sz="3000" i="1" dirty="0">
                  <a:latin typeface="Cambria Math" panose="02040503050406030204" pitchFamily="18" charset="0"/>
                </a:endParaRPr>
              </a:p>
            </p:txBody>
          </p:sp>
        </mc:Choice>
        <mc:Fallback xmlns="">
          <p:sp>
            <p:nvSpPr>
              <p:cNvPr id="148" name="TextBox 147">
                <a:extLst>
                  <a:ext uri="{FF2B5EF4-FFF2-40B4-BE49-F238E27FC236}">
                    <a16:creationId xmlns:a16="http://schemas.microsoft.com/office/drawing/2014/main" id="{3F13FE22-2CC4-4FB1-90C4-72C4D66CD368}"/>
                  </a:ext>
                </a:extLst>
              </p:cNvPr>
              <p:cNvSpPr txBox="1">
                <a:spLocks noRot="1" noChangeAspect="1" noMove="1" noResize="1" noEditPoints="1" noAdjustHandles="1" noChangeArrowheads="1" noChangeShapeType="1" noTextEdit="1"/>
              </p:cNvSpPr>
              <p:nvPr/>
            </p:nvSpPr>
            <p:spPr>
              <a:xfrm>
                <a:off x="29624912" y="10192211"/>
                <a:ext cx="13268533" cy="3402150"/>
              </a:xfrm>
              <a:prstGeom prst="rect">
                <a:avLst/>
              </a:prstGeom>
              <a:blipFill>
                <a:blip r:embed="rId8"/>
                <a:stretch>
                  <a:fillRect l="-234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4" name="TextBox 233">
                <a:extLst>
                  <a:ext uri="{FF2B5EF4-FFF2-40B4-BE49-F238E27FC236}">
                    <a16:creationId xmlns:a16="http://schemas.microsoft.com/office/drawing/2014/main" id="{FBF1285F-4236-4D9C-8DA0-49BB42C5457A}"/>
                  </a:ext>
                </a:extLst>
              </p:cNvPr>
              <p:cNvSpPr txBox="1"/>
              <p:nvPr/>
            </p:nvSpPr>
            <p:spPr>
              <a:xfrm>
                <a:off x="14083812" y="10300432"/>
                <a:ext cx="11132432" cy="4884542"/>
              </a:xfrm>
              <a:prstGeom prst="rect">
                <a:avLst/>
              </a:prstGeom>
              <a:noFill/>
            </p:spPr>
            <p:txBody>
              <a:bodyPr wrap="square" rtlCol="0">
                <a:spAutoFit/>
              </a:bodyPr>
              <a:lstStyle/>
              <a:p>
                <a:pPr marL="0" marR="0" lvl="0" indent="0" algn="l" defTabSz="368686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Standard Linear Regression Fitted Model</a:t>
                </a:r>
              </a:p>
              <a:p>
                <a:pPr marL="0" marR="0" lvl="0" indent="0" algn="l" defTabSz="368686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a:defRPr/>
                </a:pPr>
                <a14:m>
                  <m:oMathPara xmlns:m="http://schemas.openxmlformats.org/officeDocument/2006/math">
                    <m:oMathParaPr>
                      <m:jc m:val="centerGroup"/>
                    </m:oMathParaPr>
                    <m:oMath xmlns:m="http://schemas.openxmlformats.org/officeDocument/2006/math">
                      <m:acc>
                        <m:accPr>
                          <m:chr m:val="̂"/>
                          <m:ctrlPr>
                            <a:rPr lang="en-US" sz="4800" i="1" smtClean="0">
                              <a:effectLst/>
                              <a:latin typeface="Cambria Math" panose="02040503050406030204" pitchFamily="18" charset="0"/>
                              <a:ea typeface="Calibri" panose="020F0502020204030204" pitchFamily="34" charset="0"/>
                              <a:cs typeface="Times New Roman" panose="02020603050405020304" pitchFamily="18" charset="0"/>
                            </a:rPr>
                          </m:ctrlPr>
                        </m:accPr>
                        <m:e>
                          <m:r>
                            <a:rPr lang="en-US" sz="4800" i="1">
                              <a:effectLst/>
                              <a:latin typeface="Cambria Math" panose="02040503050406030204" pitchFamily="18" charset="0"/>
                              <a:ea typeface="Calibri" panose="020F0502020204030204" pitchFamily="34" charset="0"/>
                              <a:cs typeface="Times New Roman" panose="02020603050405020304" pitchFamily="18" charset="0"/>
                            </a:rPr>
                            <m:t>𝑌</m:t>
                          </m:r>
                        </m:e>
                      </m:acc>
                      <m:r>
                        <a:rPr lang="en-US" sz="4800" i="1">
                          <a:effectLst/>
                          <a:latin typeface="Cambria Math" panose="02040503050406030204" pitchFamily="18" charset="0"/>
                          <a:ea typeface="Calibri" panose="020F0502020204030204" pitchFamily="34" charset="0"/>
                          <a:cs typeface="Times New Roman" panose="02020603050405020304" pitchFamily="18" charset="0"/>
                        </a:rPr>
                        <m:t>= </m:t>
                      </m:r>
                      <m:sSub>
                        <m:sSubPr>
                          <m:ctrlPr>
                            <a:rPr lang="en-US" sz="4800" i="1">
                              <a:effectLst/>
                              <a:latin typeface="Cambria Math" panose="02040503050406030204" pitchFamily="18" charset="0"/>
                              <a:ea typeface="Calibri" panose="020F0502020204030204" pitchFamily="34" charset="0"/>
                              <a:cs typeface="Times New Roman" panose="02020603050405020304" pitchFamily="18" charset="0"/>
                            </a:rPr>
                          </m:ctrlPr>
                        </m:sSubPr>
                        <m:e>
                          <m:acc>
                            <m:accPr>
                              <m:chr m:val="̂"/>
                              <m:ctrlPr>
                                <a:rPr lang="en-US" sz="4800" i="1">
                                  <a:effectLst/>
                                  <a:latin typeface="Cambria Math" panose="02040503050406030204" pitchFamily="18" charset="0"/>
                                  <a:ea typeface="Calibri" panose="020F0502020204030204" pitchFamily="34" charset="0"/>
                                  <a:cs typeface="Times New Roman" panose="02020603050405020304" pitchFamily="18" charset="0"/>
                                </a:rPr>
                              </m:ctrlPr>
                            </m:accPr>
                            <m:e>
                              <m:r>
                                <a:rPr lang="en-US" sz="4800" i="1">
                                  <a:effectLst/>
                                  <a:latin typeface="Cambria Math" panose="02040503050406030204" pitchFamily="18" charset="0"/>
                                  <a:ea typeface="Calibri" panose="020F0502020204030204" pitchFamily="34" charset="0"/>
                                  <a:cs typeface="Times New Roman" panose="02020603050405020304" pitchFamily="18" charset="0"/>
                                </a:rPr>
                                <m:t>𝛽</m:t>
                              </m:r>
                            </m:e>
                          </m:acc>
                        </m:e>
                        <m:sub>
                          <m:r>
                            <a:rPr lang="en-US" sz="4800" i="1">
                              <a:effectLst/>
                              <a:latin typeface="Cambria Math" panose="02040503050406030204" pitchFamily="18" charset="0"/>
                              <a:ea typeface="Calibri" panose="020F0502020204030204" pitchFamily="34" charset="0"/>
                              <a:cs typeface="Times New Roman" panose="02020603050405020304" pitchFamily="18" charset="0"/>
                            </a:rPr>
                            <m:t>0</m:t>
                          </m:r>
                        </m:sub>
                      </m:sSub>
                      <m:r>
                        <a:rPr lang="en-US" sz="48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4800" i="1">
                              <a:effectLst/>
                              <a:latin typeface="Cambria Math" panose="02040503050406030204" pitchFamily="18" charset="0"/>
                              <a:ea typeface="Calibri" panose="020F0502020204030204" pitchFamily="34" charset="0"/>
                              <a:cs typeface="Times New Roman" panose="02020603050405020304" pitchFamily="18" charset="0"/>
                            </a:rPr>
                          </m:ctrlPr>
                        </m:sSubPr>
                        <m:e>
                          <m:acc>
                            <m:accPr>
                              <m:chr m:val="̂"/>
                              <m:ctrlPr>
                                <a:rPr lang="en-US" sz="4800" i="1">
                                  <a:effectLst/>
                                  <a:latin typeface="Cambria Math" panose="02040503050406030204" pitchFamily="18" charset="0"/>
                                  <a:ea typeface="Calibri" panose="020F0502020204030204" pitchFamily="34" charset="0"/>
                                  <a:cs typeface="Times New Roman" panose="02020603050405020304" pitchFamily="18" charset="0"/>
                                </a:rPr>
                              </m:ctrlPr>
                            </m:accPr>
                            <m:e>
                              <m:r>
                                <a:rPr lang="en-US" sz="4800" i="1">
                                  <a:effectLst/>
                                  <a:latin typeface="Cambria Math" panose="02040503050406030204" pitchFamily="18" charset="0"/>
                                  <a:ea typeface="Calibri" panose="020F0502020204030204" pitchFamily="34" charset="0"/>
                                  <a:cs typeface="Times New Roman" panose="02020603050405020304" pitchFamily="18" charset="0"/>
                                </a:rPr>
                                <m:t>𝛽</m:t>
                              </m:r>
                            </m:e>
                          </m:acc>
                        </m:e>
                        <m:sub>
                          <m:r>
                            <a:rPr lang="en-US" sz="4800" i="1">
                              <a:effectLst/>
                              <a:latin typeface="Cambria Math" panose="02040503050406030204" pitchFamily="18" charset="0"/>
                              <a:ea typeface="Calibri" panose="020F0502020204030204" pitchFamily="34" charset="0"/>
                              <a:cs typeface="Times New Roman" panose="02020603050405020304" pitchFamily="18" charset="0"/>
                            </a:rPr>
                            <m:t>1</m:t>
                          </m:r>
                        </m:sub>
                      </m:sSub>
                      <m:sSub>
                        <m:sSubPr>
                          <m:ctrlPr>
                            <a:rPr lang="en-US" sz="4800" i="1">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4800" i="1">
                              <a:effectLst/>
                              <a:latin typeface="Cambria Math" panose="02040503050406030204" pitchFamily="18" charset="0"/>
                              <a:ea typeface="Calibri" panose="020F0502020204030204" pitchFamily="34" charset="0"/>
                              <a:cs typeface="Times New Roman" panose="02020603050405020304" pitchFamily="18" charset="0"/>
                            </a:rPr>
                            <m:t>𝑋</m:t>
                          </m:r>
                        </m:e>
                        <m:sub>
                          <m:r>
                            <a:rPr lang="en-US" sz="4800" i="1">
                              <a:effectLst/>
                              <a:latin typeface="Cambria Math" panose="02040503050406030204" pitchFamily="18" charset="0"/>
                              <a:ea typeface="Calibri" panose="020F0502020204030204" pitchFamily="34" charset="0"/>
                              <a:cs typeface="Times New Roman" panose="02020603050405020304" pitchFamily="18" charset="0"/>
                            </a:rPr>
                            <m:t>1</m:t>
                          </m:r>
                        </m:sub>
                      </m:sSub>
                      <m:r>
                        <a:rPr lang="en-US" sz="4800" i="1">
                          <a:effectLst/>
                          <a:latin typeface="Cambria Math" panose="02040503050406030204" pitchFamily="18" charset="0"/>
                          <a:ea typeface="Calibri" panose="020F0502020204030204" pitchFamily="34" charset="0"/>
                          <a:cs typeface="Times New Roman" panose="02020603050405020304" pitchFamily="18" charset="0"/>
                        </a:rPr>
                        <m:t>+ </m:t>
                      </m:r>
                      <m:sSub>
                        <m:sSubPr>
                          <m:ctrlPr>
                            <a:rPr lang="en-US" sz="4800" i="1">
                              <a:effectLst/>
                              <a:latin typeface="Cambria Math" panose="02040503050406030204" pitchFamily="18" charset="0"/>
                              <a:ea typeface="Calibri" panose="020F0502020204030204" pitchFamily="34" charset="0"/>
                              <a:cs typeface="Times New Roman" panose="02020603050405020304" pitchFamily="18" charset="0"/>
                            </a:rPr>
                          </m:ctrlPr>
                        </m:sSubPr>
                        <m:e>
                          <m:acc>
                            <m:accPr>
                              <m:chr m:val="̂"/>
                              <m:ctrlPr>
                                <a:rPr lang="en-US" sz="4800" i="1">
                                  <a:effectLst/>
                                  <a:latin typeface="Cambria Math" panose="02040503050406030204" pitchFamily="18" charset="0"/>
                                  <a:ea typeface="Calibri" panose="020F0502020204030204" pitchFamily="34" charset="0"/>
                                  <a:cs typeface="Times New Roman" panose="02020603050405020304" pitchFamily="18" charset="0"/>
                                </a:rPr>
                              </m:ctrlPr>
                            </m:accPr>
                            <m:e>
                              <m:r>
                                <a:rPr lang="en-US" sz="4800" i="1">
                                  <a:effectLst/>
                                  <a:latin typeface="Cambria Math" panose="02040503050406030204" pitchFamily="18" charset="0"/>
                                  <a:ea typeface="Calibri" panose="020F0502020204030204" pitchFamily="34" charset="0"/>
                                  <a:cs typeface="Times New Roman" panose="02020603050405020304" pitchFamily="18" charset="0"/>
                                </a:rPr>
                                <m:t>𝛽</m:t>
                              </m:r>
                            </m:e>
                          </m:acc>
                        </m:e>
                        <m:sub>
                          <m:r>
                            <a:rPr lang="en-US" sz="4800" i="1">
                              <a:effectLst/>
                              <a:latin typeface="Cambria Math" panose="02040503050406030204" pitchFamily="18" charset="0"/>
                              <a:ea typeface="Calibri" panose="020F0502020204030204" pitchFamily="34" charset="0"/>
                              <a:cs typeface="Times New Roman" panose="02020603050405020304" pitchFamily="18" charset="0"/>
                            </a:rPr>
                            <m:t>2</m:t>
                          </m:r>
                        </m:sub>
                      </m:sSub>
                      <m:sSub>
                        <m:sSubPr>
                          <m:ctrlPr>
                            <a:rPr lang="en-US" sz="4800" i="1">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4800" i="1">
                              <a:effectLst/>
                              <a:latin typeface="Cambria Math" panose="02040503050406030204" pitchFamily="18" charset="0"/>
                              <a:ea typeface="Calibri" panose="020F0502020204030204" pitchFamily="34" charset="0"/>
                              <a:cs typeface="Times New Roman" panose="02020603050405020304" pitchFamily="18" charset="0"/>
                            </a:rPr>
                            <m:t>𝑋</m:t>
                          </m:r>
                        </m:e>
                        <m:sub>
                          <m:r>
                            <a:rPr lang="en-US" sz="4800" i="1">
                              <a:effectLst/>
                              <a:latin typeface="Cambria Math" panose="02040503050406030204" pitchFamily="18" charset="0"/>
                              <a:ea typeface="Calibri" panose="020F0502020204030204" pitchFamily="34" charset="0"/>
                              <a:cs typeface="Times New Roman" panose="02020603050405020304" pitchFamily="18" charset="0"/>
                            </a:rPr>
                            <m:t>2</m:t>
                          </m:r>
                        </m:sub>
                      </m:sSub>
                      <m:r>
                        <a:rPr lang="en-US" sz="48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4800" i="1">
                              <a:effectLst/>
                              <a:latin typeface="Cambria Math" panose="02040503050406030204" pitchFamily="18" charset="0"/>
                              <a:ea typeface="Calibri" panose="020F0502020204030204" pitchFamily="34" charset="0"/>
                              <a:cs typeface="Times New Roman" panose="02020603050405020304" pitchFamily="18" charset="0"/>
                            </a:rPr>
                          </m:ctrlPr>
                        </m:sSubPr>
                        <m:e>
                          <m:acc>
                            <m:accPr>
                              <m:chr m:val="̂"/>
                              <m:ctrlPr>
                                <a:rPr lang="en-US" sz="4800" i="1">
                                  <a:effectLst/>
                                  <a:latin typeface="Cambria Math" panose="02040503050406030204" pitchFamily="18" charset="0"/>
                                  <a:ea typeface="Calibri" panose="020F0502020204030204" pitchFamily="34" charset="0"/>
                                  <a:cs typeface="Times New Roman" panose="02020603050405020304" pitchFamily="18" charset="0"/>
                                </a:rPr>
                              </m:ctrlPr>
                            </m:accPr>
                            <m:e>
                              <m:r>
                                <a:rPr lang="en-US" sz="4800" i="1">
                                  <a:effectLst/>
                                  <a:latin typeface="Cambria Math" panose="02040503050406030204" pitchFamily="18" charset="0"/>
                                  <a:ea typeface="Calibri" panose="020F0502020204030204" pitchFamily="34" charset="0"/>
                                  <a:cs typeface="Times New Roman" panose="02020603050405020304" pitchFamily="18" charset="0"/>
                                </a:rPr>
                                <m:t>𝛽</m:t>
                              </m:r>
                            </m:e>
                          </m:acc>
                        </m:e>
                        <m:sub>
                          <m:r>
                            <a:rPr lang="en-US" sz="4800" i="1">
                              <a:effectLst/>
                              <a:latin typeface="Cambria Math" panose="02040503050406030204" pitchFamily="18" charset="0"/>
                              <a:ea typeface="Calibri" panose="020F0502020204030204" pitchFamily="34" charset="0"/>
                              <a:cs typeface="Times New Roman" panose="02020603050405020304" pitchFamily="18" charset="0"/>
                            </a:rPr>
                            <m:t>𝑝</m:t>
                          </m:r>
                          <m:r>
                            <a:rPr lang="en-US" sz="4800" i="1">
                              <a:effectLst/>
                              <a:latin typeface="Cambria Math" panose="02040503050406030204" pitchFamily="18" charset="0"/>
                              <a:ea typeface="Calibri" panose="020F0502020204030204" pitchFamily="34" charset="0"/>
                              <a:cs typeface="Times New Roman" panose="02020603050405020304" pitchFamily="18" charset="0"/>
                            </a:rPr>
                            <m:t>−1</m:t>
                          </m:r>
                        </m:sub>
                      </m:sSub>
                      <m:sSub>
                        <m:sSubPr>
                          <m:ctrlPr>
                            <a:rPr lang="en-US" sz="4800" i="1">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4800" i="1">
                              <a:effectLst/>
                              <a:latin typeface="Cambria Math" panose="02040503050406030204" pitchFamily="18" charset="0"/>
                              <a:ea typeface="Calibri" panose="020F0502020204030204" pitchFamily="34" charset="0"/>
                              <a:cs typeface="Times New Roman" panose="02020603050405020304" pitchFamily="18" charset="0"/>
                            </a:rPr>
                            <m:t>𝑋</m:t>
                          </m:r>
                        </m:e>
                        <m:sub>
                          <m:r>
                            <a:rPr lang="en-US" sz="4800" i="1">
                              <a:effectLst/>
                              <a:latin typeface="Cambria Math" panose="02040503050406030204" pitchFamily="18" charset="0"/>
                              <a:ea typeface="Calibri" panose="020F0502020204030204" pitchFamily="34" charset="0"/>
                              <a:cs typeface="Times New Roman" panose="02020603050405020304" pitchFamily="18" charset="0"/>
                            </a:rPr>
                            <m:t>𝑝</m:t>
                          </m:r>
                          <m:r>
                            <a:rPr lang="en-US" sz="4800" i="1">
                              <a:effectLst/>
                              <a:latin typeface="Cambria Math" panose="02040503050406030204" pitchFamily="18" charset="0"/>
                              <a:ea typeface="Calibri" panose="020F0502020204030204" pitchFamily="34" charset="0"/>
                              <a:cs typeface="Times New Roman" panose="02020603050405020304" pitchFamily="18" charset="0"/>
                            </a:rPr>
                            <m:t>−1</m:t>
                          </m:r>
                        </m:sub>
                      </m:sSub>
                    </m:oMath>
                  </m:oMathPara>
                </a14:m>
                <a:endParaRPr lang="en-US" sz="4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368686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3686861" rtl="0" eaLnBrk="1" fontAlgn="auto" latinLnBrk="0" hangingPunct="1">
                  <a:lnSpc>
                    <a:spcPct val="100000"/>
                  </a:lnSpc>
                  <a:spcBef>
                    <a:spcPts val="0"/>
                  </a:spcBef>
                  <a:spcAft>
                    <a:spcPts val="0"/>
                  </a:spcAft>
                  <a:buClrTx/>
                  <a:buSzTx/>
                  <a:buFontTx/>
                  <a:buNone/>
                  <a:tabLst/>
                  <a:defRPr/>
                </a:pPr>
                <a:endParaRPr lang="en-US" sz="3200" b="1" dirty="0">
                  <a:solidFill>
                    <a:prstClr val="black"/>
                  </a:solidFill>
                  <a:latin typeface="Arial" panose="020B0604020202020204" pitchFamily="34" charset="0"/>
                  <a:cs typeface="Arial" panose="020B0604020202020204" pitchFamily="34" charset="0"/>
                </a:endParaRPr>
              </a:p>
              <a:p>
                <a:pPr marL="0" marR="0" lvl="0" indent="0" algn="l" defTabSz="368686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3686861" rtl="0" eaLnBrk="1" fontAlgn="auto" latinLnBrk="0" hangingPunct="1">
                  <a:lnSpc>
                    <a:spcPct val="100000"/>
                  </a:lnSpc>
                  <a:spcBef>
                    <a:spcPts val="0"/>
                  </a:spcBef>
                  <a:spcAft>
                    <a:spcPts val="0"/>
                  </a:spcAft>
                  <a:buClrTx/>
                  <a:buSzTx/>
                  <a:buFontTx/>
                  <a:buNone/>
                  <a:tabLst/>
                  <a:defRPr/>
                </a:pPr>
                <a:endParaRPr lang="en-US" sz="3200" b="1" dirty="0">
                  <a:solidFill>
                    <a:prstClr val="black"/>
                  </a:solidFill>
                  <a:latin typeface="Arial" panose="020B0604020202020204" pitchFamily="34" charset="0"/>
                  <a:cs typeface="Arial" panose="020B0604020202020204" pitchFamily="34" charset="0"/>
                </a:endParaRPr>
              </a:p>
              <a:p>
                <a:pPr marL="0" marR="0" lvl="0" indent="0" algn="l" defTabSz="368686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0" marR="0" lvl="0" indent="0" algn="l" defTabSz="368686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mc:Choice>
        <mc:Fallback xmlns="">
          <p:sp>
            <p:nvSpPr>
              <p:cNvPr id="234" name="TextBox 233">
                <a:extLst>
                  <a:ext uri="{FF2B5EF4-FFF2-40B4-BE49-F238E27FC236}">
                    <a16:creationId xmlns:a16="http://schemas.microsoft.com/office/drawing/2014/main" id="{FBF1285F-4236-4D9C-8DA0-49BB42C5457A}"/>
                  </a:ext>
                </a:extLst>
              </p:cNvPr>
              <p:cNvSpPr txBox="1">
                <a:spLocks noRot="1" noChangeAspect="1" noMove="1" noResize="1" noEditPoints="1" noAdjustHandles="1" noChangeArrowheads="1" noChangeShapeType="1" noTextEdit="1"/>
              </p:cNvSpPr>
              <p:nvPr/>
            </p:nvSpPr>
            <p:spPr>
              <a:xfrm>
                <a:off x="14083812" y="10300432"/>
                <a:ext cx="11132432" cy="4884542"/>
              </a:xfrm>
              <a:prstGeom prst="rect">
                <a:avLst/>
              </a:prstGeom>
              <a:blipFill>
                <a:blip r:embed="rId9"/>
                <a:stretch>
                  <a:fillRect l="-1368" t="-162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1" name="TextBox 150">
                <a:extLst>
                  <a:ext uri="{FF2B5EF4-FFF2-40B4-BE49-F238E27FC236}">
                    <a16:creationId xmlns:a16="http://schemas.microsoft.com/office/drawing/2014/main" id="{1E728063-7A97-4401-88A4-EC4C1F1CE8FD}"/>
                  </a:ext>
                </a:extLst>
              </p:cNvPr>
              <p:cNvSpPr txBox="1"/>
              <p:nvPr/>
            </p:nvSpPr>
            <p:spPr>
              <a:xfrm>
                <a:off x="14734083" y="12268592"/>
                <a:ext cx="9366577" cy="3674596"/>
              </a:xfrm>
              <a:prstGeom prst="rect">
                <a:avLst/>
              </a:prstGeom>
              <a:noFill/>
            </p:spPr>
            <p:txBody>
              <a:bodyPr wrap="square" lIns="0" tIns="0" rIns="0" bIns="0" rtlCol="0">
                <a:spAutoFit/>
              </a:bodyPr>
              <a:lstStyle/>
              <a:p>
                <a:endParaRPr lang="en-US" sz="330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acc>
                        <m:accPr>
                          <m:chr m:val="̂"/>
                          <m:ctrlPr>
                            <a:rPr lang="en-US" sz="3300" i="1">
                              <a:latin typeface="Cambria Math" panose="02040503050406030204" pitchFamily="18" charset="0"/>
                              <a:ea typeface="Calibri" panose="020F0502020204030204" pitchFamily="34" charset="0"/>
                              <a:cs typeface="Times New Roman" panose="02020603050405020304" pitchFamily="18" charset="0"/>
                            </a:rPr>
                          </m:ctrlPr>
                        </m:accPr>
                        <m:e>
                          <m:r>
                            <a:rPr lang="en-US" sz="3300" b="0" i="1" smtClean="0">
                              <a:latin typeface="Cambria Math" panose="02040503050406030204" pitchFamily="18" charset="0"/>
                              <a:ea typeface="Calibri" panose="020F0502020204030204" pitchFamily="34" charset="0"/>
                              <a:cs typeface="Times New Roman" panose="02020603050405020304" pitchFamily="18" charset="0"/>
                            </a:rPr>
                            <m:t>𝑌</m:t>
                          </m:r>
                        </m:e>
                      </m:acc>
                      <m:r>
                        <a:rPr lang="en-US" sz="3300" i="1">
                          <a:latin typeface="Cambria Math" panose="02040503050406030204" pitchFamily="18" charset="0"/>
                          <a:ea typeface="Calibri" panose="020F0502020204030204" pitchFamily="34" charset="0"/>
                          <a:cs typeface="Times New Roman" panose="02020603050405020304" pitchFamily="18" charset="0"/>
                        </a:rPr>
                        <m:t> </m:t>
                      </m:r>
                      <m:r>
                        <a:rPr lang="en-US" sz="3300" i="1">
                          <a:latin typeface="Cambria Math" panose="02040503050406030204" pitchFamily="18" charset="0"/>
                        </a:rPr>
                        <m:t>=</m:t>
                      </m:r>
                      <m:r>
                        <a:rPr lang="en-US" sz="3300" b="0" i="1" smtClean="0">
                          <a:latin typeface="Cambria Math" panose="02040503050406030204" pitchFamily="18" charset="0"/>
                        </a:rPr>
                        <m:t>𝐸𝑠𝑡𝑖𝑚𝑎𝑡𝑒𝑑</m:t>
                      </m:r>
                      <m:r>
                        <a:rPr lang="en-US" sz="3300" b="0" i="1" smtClean="0">
                          <a:latin typeface="Cambria Math" panose="02040503050406030204" pitchFamily="18" charset="0"/>
                        </a:rPr>
                        <m:t> </m:t>
                      </m:r>
                      <m:r>
                        <a:rPr lang="en-US" sz="3300" b="0" i="1" smtClean="0">
                          <a:latin typeface="Cambria Math" panose="02040503050406030204" pitchFamily="18" charset="0"/>
                        </a:rPr>
                        <m:t>𝑀𝑒𝑎𝑛</m:t>
                      </m:r>
                      <m:r>
                        <a:rPr lang="en-US" sz="3300" b="0" i="1" smtClean="0">
                          <a:latin typeface="Cambria Math" panose="02040503050406030204" pitchFamily="18" charset="0"/>
                        </a:rPr>
                        <m:t> </m:t>
                      </m:r>
                      <m:r>
                        <a:rPr lang="en-US" sz="3300" b="0" i="1" smtClean="0">
                          <a:latin typeface="Cambria Math" panose="02040503050406030204" pitchFamily="18" charset="0"/>
                        </a:rPr>
                        <m:t>𝑅𝑒𝑠𝑝𝑜𝑛𝑠𝑒</m:t>
                      </m:r>
                    </m:oMath>
                  </m:oMathPara>
                </a14:m>
                <a:endParaRPr lang="en-US" sz="3300" dirty="0"/>
              </a:p>
              <a:p>
                <a:pPr/>
                <a14:m>
                  <m:oMathPara xmlns:m="http://schemas.openxmlformats.org/officeDocument/2006/math">
                    <m:oMathParaPr>
                      <m:jc m:val="left"/>
                    </m:oMathParaPr>
                    <m:oMath xmlns:m="http://schemas.openxmlformats.org/officeDocument/2006/math">
                      <m:sSub>
                        <m:sSubPr>
                          <m:ctrlPr>
                            <a:rPr lang="en-US" sz="3300" i="1" smtClean="0">
                              <a:latin typeface="Cambria Math" panose="02040503050406030204" pitchFamily="18" charset="0"/>
                              <a:ea typeface="Calibri" panose="020F0502020204030204" pitchFamily="34" charset="0"/>
                              <a:cs typeface="Times New Roman" panose="02020603050405020304" pitchFamily="18" charset="0"/>
                            </a:rPr>
                          </m:ctrlPr>
                        </m:sSubPr>
                        <m:e>
                          <m:r>
                            <a:rPr lang="en-US" sz="3300" b="0" i="1" smtClean="0">
                              <a:latin typeface="Cambria Math" panose="02040503050406030204" pitchFamily="18" charset="0"/>
                              <a:ea typeface="Calibri" panose="020F0502020204030204" pitchFamily="34" charset="0"/>
                              <a:cs typeface="Times New Roman" panose="02020603050405020304" pitchFamily="18" charset="0"/>
                            </a:rPr>
                            <m:t>𝑋</m:t>
                          </m:r>
                        </m:e>
                        <m:sub>
                          <m:r>
                            <a:rPr lang="en-US" sz="3300" b="0" i="1" smtClean="0">
                              <a:latin typeface="Cambria Math" panose="02040503050406030204" pitchFamily="18" charset="0"/>
                              <a:ea typeface="Cambria Math" panose="02040503050406030204" pitchFamily="18" charset="0"/>
                              <a:cs typeface="Times New Roman" panose="02020603050405020304" pitchFamily="18" charset="0"/>
                            </a:rPr>
                            <m:t>𝑖</m:t>
                          </m:r>
                        </m:sub>
                      </m:sSub>
                      <m:r>
                        <a:rPr lang="en-US" sz="33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3300" b="0" i="1" smtClean="0">
                          <a:latin typeface="Cambria Math" panose="02040503050406030204" pitchFamily="18" charset="0"/>
                          <a:ea typeface="Cambria Math" panose="02040503050406030204" pitchFamily="18" charset="0"/>
                          <a:cs typeface="Times New Roman" panose="02020603050405020304" pitchFamily="18" charset="0"/>
                        </a:rPr>
                        <m:t>𝑂𝑏𝑠𝑒𝑟𝑣𝑒𝑑</m:t>
                      </m:r>
                      <m:r>
                        <a:rPr lang="en-US" sz="3300" b="0" i="1" smtClean="0">
                          <a:latin typeface="Cambria Math" panose="02040503050406030204" pitchFamily="18" charset="0"/>
                          <a:ea typeface="Cambria Math" panose="02040503050406030204" pitchFamily="18" charset="0"/>
                          <a:cs typeface="Times New Roman" panose="02020603050405020304" pitchFamily="18" charset="0"/>
                        </a:rPr>
                        <m:t> </m:t>
                      </m:r>
                      <m:r>
                        <a:rPr lang="en-US" sz="3300" b="0" i="1" smtClean="0">
                          <a:latin typeface="Cambria Math" panose="02040503050406030204" pitchFamily="18" charset="0"/>
                          <a:ea typeface="Cambria Math" panose="02040503050406030204" pitchFamily="18" charset="0"/>
                          <a:cs typeface="Times New Roman" panose="02020603050405020304" pitchFamily="18" charset="0"/>
                        </a:rPr>
                        <m:t>𝑉𝑎𝑙𝑢𝑒𝑠</m:t>
                      </m:r>
                      <m:r>
                        <a:rPr lang="en-US" sz="3300" b="0" i="1" smtClean="0">
                          <a:latin typeface="Cambria Math" panose="02040503050406030204" pitchFamily="18" charset="0"/>
                          <a:ea typeface="Cambria Math" panose="02040503050406030204" pitchFamily="18" charset="0"/>
                          <a:cs typeface="Times New Roman" panose="02020603050405020304" pitchFamily="18" charset="0"/>
                        </a:rPr>
                        <m:t> </m:t>
                      </m:r>
                      <m:r>
                        <a:rPr lang="en-US" sz="3300" b="0" i="1" smtClean="0">
                          <a:latin typeface="Cambria Math" panose="02040503050406030204" pitchFamily="18" charset="0"/>
                          <a:ea typeface="Cambria Math" panose="02040503050406030204" pitchFamily="18" charset="0"/>
                          <a:cs typeface="Times New Roman" panose="02020603050405020304" pitchFamily="18" charset="0"/>
                        </a:rPr>
                        <m:t>𝑜𝑓</m:t>
                      </m:r>
                      <m:r>
                        <a:rPr lang="en-US" sz="3300" b="0" i="1" smtClean="0">
                          <a:latin typeface="Cambria Math" panose="02040503050406030204" pitchFamily="18" charset="0"/>
                          <a:ea typeface="Cambria Math" panose="02040503050406030204" pitchFamily="18" charset="0"/>
                          <a:cs typeface="Times New Roman" panose="02020603050405020304" pitchFamily="18" charset="0"/>
                        </a:rPr>
                        <m:t> </m:t>
                      </m:r>
                      <m:r>
                        <a:rPr lang="en-US" sz="3300" b="0" i="1" smtClean="0">
                          <a:latin typeface="Cambria Math" panose="02040503050406030204" pitchFamily="18" charset="0"/>
                          <a:ea typeface="Cambria Math" panose="02040503050406030204" pitchFamily="18" charset="0"/>
                          <a:cs typeface="Times New Roman" panose="02020603050405020304" pitchFamily="18" charset="0"/>
                        </a:rPr>
                        <m:t>𝑒𝑎𝑐h</m:t>
                      </m:r>
                      <m:r>
                        <a:rPr lang="en-US" sz="3300" b="0" i="1" smtClean="0">
                          <a:latin typeface="Cambria Math" panose="02040503050406030204" pitchFamily="18" charset="0"/>
                          <a:ea typeface="Cambria Math" panose="02040503050406030204" pitchFamily="18" charset="0"/>
                          <a:cs typeface="Times New Roman" panose="02020603050405020304" pitchFamily="18" charset="0"/>
                        </a:rPr>
                        <m:t> </m:t>
                      </m:r>
                      <m:r>
                        <a:rPr lang="en-US" sz="3300" b="0" i="1" smtClean="0">
                          <a:latin typeface="Cambria Math" panose="02040503050406030204" pitchFamily="18" charset="0"/>
                          <a:ea typeface="Cambria Math" panose="02040503050406030204" pitchFamily="18" charset="0"/>
                          <a:cs typeface="Times New Roman" panose="02020603050405020304" pitchFamily="18" charset="0"/>
                        </a:rPr>
                        <m:t>𝑅𝑒𝑔𝑟𝑒𝑠𝑠𝑜𝑟</m:t>
                      </m:r>
                    </m:oMath>
                  </m:oMathPara>
                </a14:m>
                <a:endParaRPr lang="en-US" sz="3300" dirty="0"/>
              </a:p>
              <a:p>
                <a:pPr/>
                <a14:m>
                  <m:oMathPara xmlns:m="http://schemas.openxmlformats.org/officeDocument/2006/math">
                    <m:oMathParaPr>
                      <m:jc m:val="left"/>
                    </m:oMathParaPr>
                    <m:oMath xmlns:m="http://schemas.openxmlformats.org/officeDocument/2006/math">
                      <m:sSub>
                        <m:sSubPr>
                          <m:ctrlPr>
                            <a:rPr lang="en-US" sz="3300" b="0" i="1" smtClean="0">
                              <a:latin typeface="Cambria Math" panose="02040503050406030204" pitchFamily="18" charset="0"/>
                              <a:ea typeface="Calibri" panose="020F0502020204030204" pitchFamily="34" charset="0"/>
                              <a:cs typeface="Times New Roman" panose="02020603050405020304" pitchFamily="18" charset="0"/>
                            </a:rPr>
                          </m:ctrlPr>
                        </m:sSubPr>
                        <m:e>
                          <m:acc>
                            <m:accPr>
                              <m:chr m:val="̂"/>
                              <m:ctrlPr>
                                <a:rPr lang="en-US" sz="3300" i="1">
                                  <a:latin typeface="Cambria Math" panose="02040503050406030204" pitchFamily="18" charset="0"/>
                                  <a:ea typeface="Calibri" panose="020F0502020204030204" pitchFamily="34" charset="0"/>
                                  <a:cs typeface="Times New Roman" panose="02020603050405020304" pitchFamily="18" charset="0"/>
                                </a:rPr>
                              </m:ctrlPr>
                            </m:accPr>
                            <m:e>
                              <m:r>
                                <a:rPr lang="en-US" sz="3300" i="1" smtClean="0">
                                  <a:latin typeface="Cambria Math" panose="02040503050406030204" pitchFamily="18" charset="0"/>
                                  <a:ea typeface="Cambria Math" panose="02040503050406030204" pitchFamily="18" charset="0"/>
                                  <a:cs typeface="Times New Roman" panose="02020603050405020304" pitchFamily="18" charset="0"/>
                                </a:rPr>
                                <m:t>𝛽</m:t>
                              </m:r>
                            </m:e>
                          </m:acc>
                        </m:e>
                        <m:sub>
                          <m:r>
                            <a:rPr lang="en-US" sz="3300" b="0" i="1" smtClean="0">
                              <a:latin typeface="Cambria Math" panose="02040503050406030204" pitchFamily="18" charset="0"/>
                              <a:ea typeface="Calibri" panose="020F0502020204030204" pitchFamily="34" charset="0"/>
                              <a:cs typeface="Times New Roman" panose="02020603050405020304" pitchFamily="18" charset="0"/>
                            </a:rPr>
                            <m:t>0</m:t>
                          </m:r>
                        </m:sub>
                      </m:sSub>
                      <m:r>
                        <a:rPr lang="en-US" sz="3300" b="0" i="1" smtClean="0">
                          <a:latin typeface="Cambria Math" panose="02040503050406030204" pitchFamily="18" charset="0"/>
                          <a:ea typeface="Calibri" panose="020F0502020204030204" pitchFamily="34" charset="0"/>
                          <a:cs typeface="Times New Roman" panose="02020603050405020304" pitchFamily="18" charset="0"/>
                        </a:rPr>
                        <m:t>=</m:t>
                      </m:r>
                      <m:r>
                        <a:rPr lang="en-US" sz="3300" b="0" i="1" smtClean="0">
                          <a:latin typeface="Cambria Math" panose="02040503050406030204" pitchFamily="18" charset="0"/>
                          <a:ea typeface="Calibri" panose="020F0502020204030204" pitchFamily="34" charset="0"/>
                          <a:cs typeface="Times New Roman" panose="02020603050405020304" pitchFamily="18" charset="0"/>
                        </a:rPr>
                        <m:t>𝑀𝑜𝑑𝑒𝑙</m:t>
                      </m:r>
                      <m:r>
                        <a:rPr lang="en-US" sz="3300" b="0" i="1" smtClean="0">
                          <a:latin typeface="Cambria Math" panose="02040503050406030204" pitchFamily="18" charset="0"/>
                          <a:ea typeface="Calibri" panose="020F0502020204030204" pitchFamily="34" charset="0"/>
                          <a:cs typeface="Times New Roman" panose="02020603050405020304" pitchFamily="18" charset="0"/>
                        </a:rPr>
                        <m:t> </m:t>
                      </m:r>
                      <m:r>
                        <a:rPr lang="en-US" sz="3300" b="0" i="1" smtClean="0">
                          <a:latin typeface="Cambria Math" panose="02040503050406030204" pitchFamily="18" charset="0"/>
                          <a:ea typeface="Calibri" panose="020F0502020204030204" pitchFamily="34" charset="0"/>
                          <a:cs typeface="Times New Roman" panose="02020603050405020304" pitchFamily="18" charset="0"/>
                        </a:rPr>
                        <m:t>𝐼𝑛𝑡𝑒𝑟𝑐𝑒𝑝𝑡</m:t>
                      </m:r>
                      <m:r>
                        <a:rPr lang="en-US" sz="3300" b="0" i="1" smtClean="0">
                          <a:latin typeface="Cambria Math" panose="02040503050406030204" pitchFamily="18" charset="0"/>
                        </a:rPr>
                        <m:t> </m:t>
                      </m:r>
                    </m:oMath>
                  </m:oMathPara>
                </a14:m>
                <a:endParaRPr lang="en-US" sz="3300" b="0" i="1" dirty="0">
                  <a:latin typeface="Cambria Math" panose="02040503050406030204" pitchFamily="18" charset="0"/>
                </a:endParaRPr>
              </a:p>
              <a:p>
                <a14:m>
                  <m:oMath xmlns:m="http://schemas.openxmlformats.org/officeDocument/2006/math">
                    <m:sSub>
                      <m:sSubPr>
                        <m:ctrlPr>
                          <a:rPr lang="en-US" sz="3300" b="0" i="1" smtClean="0">
                            <a:latin typeface="Cambria Math" panose="02040503050406030204" pitchFamily="18" charset="0"/>
                            <a:ea typeface="Calibri" panose="020F0502020204030204" pitchFamily="34" charset="0"/>
                            <a:cs typeface="Times New Roman" panose="02020603050405020304" pitchFamily="18" charset="0"/>
                          </a:rPr>
                        </m:ctrlPr>
                      </m:sSubPr>
                      <m:e>
                        <m:acc>
                          <m:accPr>
                            <m:chr m:val="̂"/>
                            <m:ctrlPr>
                              <a:rPr lang="en-US" sz="3300" i="1">
                                <a:latin typeface="Cambria Math" panose="02040503050406030204" pitchFamily="18" charset="0"/>
                                <a:ea typeface="Calibri" panose="020F0502020204030204" pitchFamily="34" charset="0"/>
                                <a:cs typeface="Times New Roman" panose="02020603050405020304" pitchFamily="18" charset="0"/>
                              </a:rPr>
                            </m:ctrlPr>
                          </m:accPr>
                          <m:e>
                            <m:r>
                              <a:rPr lang="en-US" sz="3300" i="1" smtClean="0">
                                <a:latin typeface="Cambria Math" panose="02040503050406030204" pitchFamily="18" charset="0"/>
                                <a:ea typeface="Cambria Math" panose="02040503050406030204" pitchFamily="18" charset="0"/>
                                <a:cs typeface="Times New Roman" panose="02020603050405020304" pitchFamily="18" charset="0"/>
                              </a:rPr>
                              <m:t>𝛽</m:t>
                            </m:r>
                          </m:e>
                        </m:acc>
                      </m:e>
                      <m:sub>
                        <m:r>
                          <a:rPr lang="en-US" sz="3300" b="0" i="1" smtClean="0">
                            <a:latin typeface="Cambria Math" panose="02040503050406030204" pitchFamily="18" charset="0"/>
                            <a:ea typeface="Cambria Math" panose="02040503050406030204" pitchFamily="18" charset="0"/>
                            <a:cs typeface="Times New Roman" panose="02020603050405020304" pitchFamily="18" charset="0"/>
                          </a:rPr>
                          <m:t>𝑖</m:t>
                        </m:r>
                      </m:sub>
                    </m:sSub>
                    <m:r>
                      <a:rPr lang="en-US" sz="3300" i="1" smtClean="0">
                        <a:latin typeface="Cambria Math" panose="02040503050406030204" pitchFamily="18" charset="0"/>
                      </a:rPr>
                      <m:t>=</m:t>
                    </m:r>
                    <m:r>
                      <a:rPr lang="en-US" sz="3300" b="0" i="1" smtClean="0">
                        <a:latin typeface="Cambria Math" panose="02040503050406030204" pitchFamily="18" charset="0"/>
                      </a:rPr>
                      <m:t>𝐸𝑠𝑡𝑖𝑚𝑎𝑡𝑒𝑑</m:t>
                    </m:r>
                    <m:r>
                      <a:rPr lang="en-US" sz="3300" b="0" i="1" smtClean="0">
                        <a:latin typeface="Cambria Math" panose="02040503050406030204" pitchFamily="18" charset="0"/>
                      </a:rPr>
                      <m:t> </m:t>
                    </m:r>
                    <m:r>
                      <a:rPr lang="en-US" sz="3300" b="0" i="1" smtClean="0">
                        <a:latin typeface="Cambria Math" panose="02040503050406030204" pitchFamily="18" charset="0"/>
                      </a:rPr>
                      <m:t>𝐶𝑜𝑓𝑓𝑖𝑐𝑖𝑒𝑛𝑡𝑠</m:t>
                    </m:r>
                    <m:r>
                      <a:rPr lang="en-US" sz="3300" b="0" i="1" smtClean="0">
                        <a:latin typeface="Cambria Math" panose="02040503050406030204" pitchFamily="18" charset="0"/>
                      </a:rPr>
                      <m:t> </m:t>
                    </m:r>
                    <m:r>
                      <a:rPr lang="en-US" sz="3300" b="0" i="1" smtClean="0">
                        <a:latin typeface="Cambria Math" panose="02040503050406030204" pitchFamily="18" charset="0"/>
                      </a:rPr>
                      <m:t>𝑓𝑜𝑟</m:t>
                    </m:r>
                    <m:r>
                      <a:rPr lang="en-US" sz="3300" b="0" i="1" smtClean="0">
                        <a:latin typeface="Cambria Math" panose="02040503050406030204" pitchFamily="18" charset="0"/>
                      </a:rPr>
                      <m:t> </m:t>
                    </m:r>
                    <m:r>
                      <a:rPr lang="en-US" sz="3300" b="0" i="1" smtClean="0">
                        <a:latin typeface="Cambria Math" panose="02040503050406030204" pitchFamily="18" charset="0"/>
                      </a:rPr>
                      <m:t>𝑅𝑒𝑔𝑟𝑒𝑠𝑠𝑜𝑟𝑠</m:t>
                    </m:r>
                    <m:r>
                      <a:rPr lang="en-US" sz="3300" b="0" i="1" smtClean="0">
                        <a:latin typeface="Cambria Math" panose="02040503050406030204" pitchFamily="18" charset="0"/>
                      </a:rPr>
                      <m:t> </m:t>
                    </m:r>
                    <m:sSub>
                      <m:sSubPr>
                        <m:ctrlPr>
                          <a:rPr lang="en-US" sz="3300" i="1">
                            <a:latin typeface="Cambria Math" panose="02040503050406030204" pitchFamily="18" charset="0"/>
                            <a:ea typeface="Calibri" panose="020F0502020204030204" pitchFamily="34" charset="0"/>
                            <a:cs typeface="Times New Roman" panose="02020603050405020304" pitchFamily="18" charset="0"/>
                          </a:rPr>
                        </m:ctrlPr>
                      </m:sSubPr>
                      <m:e>
                        <m:r>
                          <a:rPr lang="en-US" sz="3300" b="0" i="1" smtClean="0">
                            <a:latin typeface="Cambria Math" panose="02040503050406030204" pitchFamily="18" charset="0"/>
                            <a:ea typeface="Calibri" panose="020F0502020204030204" pitchFamily="34" charset="0"/>
                            <a:cs typeface="Times New Roman" panose="02020603050405020304" pitchFamily="18" charset="0"/>
                          </a:rPr>
                          <m:t>𝑋</m:t>
                        </m:r>
                      </m:e>
                      <m:sub>
                        <m:r>
                          <a:rPr lang="en-US" sz="3300" b="0" i="1" smtClean="0">
                            <a:latin typeface="Cambria Math" panose="02040503050406030204" pitchFamily="18" charset="0"/>
                            <a:ea typeface="Calibri" panose="020F0502020204030204" pitchFamily="34" charset="0"/>
                            <a:cs typeface="Times New Roman" panose="02020603050405020304" pitchFamily="18" charset="0"/>
                          </a:rPr>
                          <m:t>𝑝</m:t>
                        </m:r>
                        <m:r>
                          <a:rPr lang="en-US" sz="3300" b="0" i="1" smtClean="0">
                            <a:latin typeface="Cambria Math" panose="02040503050406030204" pitchFamily="18" charset="0"/>
                            <a:ea typeface="Calibri" panose="020F0502020204030204" pitchFamily="34" charset="0"/>
                            <a:cs typeface="Times New Roman" panose="02020603050405020304" pitchFamily="18" charset="0"/>
                          </a:rPr>
                          <m:t>−1</m:t>
                        </m:r>
                      </m:sub>
                    </m:sSub>
                  </m:oMath>
                </a14:m>
                <a:r>
                  <a:rPr lang="en-US" sz="3300" i="1" dirty="0">
                    <a:latin typeface="Cambria Math" panose="02040503050406030204" pitchFamily="18" charset="0"/>
                  </a:rPr>
                  <a:t>  </a:t>
                </a:r>
              </a:p>
              <a:p>
                <a:endParaRPr lang="en-US" sz="3300" dirty="0"/>
              </a:p>
              <a:p>
                <a:endParaRPr lang="en-US" sz="3300" i="1" dirty="0">
                  <a:latin typeface="Cambria Math" panose="02040503050406030204" pitchFamily="18" charset="0"/>
                </a:endParaRPr>
              </a:p>
            </p:txBody>
          </p:sp>
        </mc:Choice>
        <mc:Fallback xmlns="">
          <p:sp>
            <p:nvSpPr>
              <p:cNvPr id="151" name="TextBox 150">
                <a:extLst>
                  <a:ext uri="{FF2B5EF4-FFF2-40B4-BE49-F238E27FC236}">
                    <a16:creationId xmlns:a16="http://schemas.microsoft.com/office/drawing/2014/main" id="{1E728063-7A97-4401-88A4-EC4C1F1CE8FD}"/>
                  </a:ext>
                </a:extLst>
              </p:cNvPr>
              <p:cNvSpPr txBox="1">
                <a:spLocks noRot="1" noChangeAspect="1" noMove="1" noResize="1" noEditPoints="1" noAdjustHandles="1" noChangeArrowheads="1" noChangeShapeType="1" noTextEdit="1"/>
              </p:cNvSpPr>
              <p:nvPr/>
            </p:nvSpPr>
            <p:spPr>
              <a:xfrm>
                <a:off x="14734083" y="12268592"/>
                <a:ext cx="9366577" cy="3674596"/>
              </a:xfrm>
              <a:prstGeom prst="rect">
                <a:avLst/>
              </a:prstGeom>
              <a:blipFill>
                <a:blip r:embed="rId10"/>
                <a:stretch>
                  <a:fillRect l="-65"/>
                </a:stretch>
              </a:blipFill>
            </p:spPr>
            <p:txBody>
              <a:bodyPr/>
              <a:lstStyle/>
              <a:p>
                <a:r>
                  <a:rPr lang="en-US">
                    <a:noFill/>
                  </a:rPr>
                  <a:t> </a:t>
                </a:r>
              </a:p>
            </p:txBody>
          </p:sp>
        </mc:Fallback>
      </mc:AlternateContent>
      <p:sp>
        <p:nvSpPr>
          <p:cNvPr id="152" name="TextBox 151">
            <a:extLst>
              <a:ext uri="{FF2B5EF4-FFF2-40B4-BE49-F238E27FC236}">
                <a16:creationId xmlns:a16="http://schemas.microsoft.com/office/drawing/2014/main" id="{31157ADA-011C-4088-9279-4EA608DAF2D6}"/>
              </a:ext>
            </a:extLst>
          </p:cNvPr>
          <p:cNvSpPr txBox="1"/>
          <p:nvPr/>
        </p:nvSpPr>
        <p:spPr>
          <a:xfrm>
            <a:off x="36522403" y="17784509"/>
            <a:ext cx="6889231" cy="954107"/>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Table 1. Numerical summaries of each observation investigated. </a:t>
            </a:r>
            <a:endParaRPr lang="en-US" sz="2800" dirty="0">
              <a:latin typeface="Arial" panose="020B0604020202020204" pitchFamily="34" charset="0"/>
              <a:cs typeface="Arial" panose="020B0604020202020204" pitchFamily="34" charset="0"/>
            </a:endParaRPr>
          </a:p>
        </p:txBody>
      </p:sp>
      <p:sp>
        <p:nvSpPr>
          <p:cNvPr id="66" name="TextBox 65">
            <a:extLst>
              <a:ext uri="{FF2B5EF4-FFF2-40B4-BE49-F238E27FC236}">
                <a16:creationId xmlns:a16="http://schemas.microsoft.com/office/drawing/2014/main" id="{4879DD11-FC44-4565-B964-4B319451D136}"/>
              </a:ext>
            </a:extLst>
          </p:cNvPr>
          <p:cNvSpPr txBox="1"/>
          <p:nvPr/>
        </p:nvSpPr>
        <p:spPr>
          <a:xfrm>
            <a:off x="8389449" y="24080547"/>
            <a:ext cx="6889231" cy="954107"/>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FIGURE 3. Index plot of Cook’s distances in the model.</a:t>
            </a:r>
            <a:endParaRPr lang="en-US" sz="2800" dirty="0">
              <a:latin typeface="Arial" panose="020B0604020202020204" pitchFamily="34" charset="0"/>
              <a:cs typeface="Arial" panose="020B0604020202020204" pitchFamily="34" charset="0"/>
            </a:endParaRPr>
          </a:p>
        </p:txBody>
      </p:sp>
      <p:pic>
        <p:nvPicPr>
          <p:cNvPr id="20" name="Picture 19">
            <a:extLst>
              <a:ext uri="{FF2B5EF4-FFF2-40B4-BE49-F238E27FC236}">
                <a16:creationId xmlns:a16="http://schemas.microsoft.com/office/drawing/2014/main" id="{E570FA3A-CEE5-46F6-8EDA-DEE90173DEA8}"/>
              </a:ext>
            </a:extLst>
          </p:cNvPr>
          <p:cNvPicPr>
            <a:picLocks noChangeAspect="1"/>
          </p:cNvPicPr>
          <p:nvPr/>
        </p:nvPicPr>
        <p:blipFill>
          <a:blip r:embed="rId11"/>
          <a:stretch>
            <a:fillRect/>
          </a:stretch>
        </p:blipFill>
        <p:spPr>
          <a:xfrm>
            <a:off x="25943765" y="19357862"/>
            <a:ext cx="7337569" cy="4184818"/>
          </a:xfrm>
          <a:prstGeom prst="rect">
            <a:avLst/>
          </a:prstGeom>
        </p:spPr>
      </p:pic>
      <p:pic>
        <p:nvPicPr>
          <p:cNvPr id="22" name="Picture 21">
            <a:extLst>
              <a:ext uri="{FF2B5EF4-FFF2-40B4-BE49-F238E27FC236}">
                <a16:creationId xmlns:a16="http://schemas.microsoft.com/office/drawing/2014/main" id="{0A99DD7D-97BC-4420-8D25-588386914F40}"/>
              </a:ext>
            </a:extLst>
          </p:cNvPr>
          <p:cNvPicPr>
            <a:picLocks noChangeAspect="1"/>
          </p:cNvPicPr>
          <p:nvPr/>
        </p:nvPicPr>
        <p:blipFill>
          <a:blip r:embed="rId12"/>
          <a:stretch>
            <a:fillRect/>
          </a:stretch>
        </p:blipFill>
        <p:spPr>
          <a:xfrm>
            <a:off x="7963296" y="19085525"/>
            <a:ext cx="8443230" cy="4875451"/>
          </a:xfrm>
          <a:prstGeom prst="rect">
            <a:avLst/>
          </a:prstGeom>
        </p:spPr>
      </p:pic>
      <p:sp>
        <p:nvSpPr>
          <p:cNvPr id="65" name="TextBox 64">
            <a:extLst>
              <a:ext uri="{FF2B5EF4-FFF2-40B4-BE49-F238E27FC236}">
                <a16:creationId xmlns:a16="http://schemas.microsoft.com/office/drawing/2014/main" id="{9CA36585-7DFD-447A-9228-69C5B2A9FA36}"/>
              </a:ext>
            </a:extLst>
          </p:cNvPr>
          <p:cNvSpPr txBox="1"/>
          <p:nvPr/>
        </p:nvSpPr>
        <p:spPr>
          <a:xfrm>
            <a:off x="17017355" y="24050097"/>
            <a:ext cx="6889231" cy="954107"/>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FIGURE 4. Residuals vs. Leverage Points + Cook’s distance thresholds.</a:t>
            </a:r>
            <a:endParaRPr lang="en-US" sz="2800" dirty="0">
              <a:latin typeface="Arial" panose="020B0604020202020204" pitchFamily="34" charset="0"/>
              <a:cs typeface="Arial" panose="020B0604020202020204" pitchFamily="34" charset="0"/>
            </a:endParaRPr>
          </a:p>
        </p:txBody>
      </p:sp>
      <p:pic>
        <p:nvPicPr>
          <p:cNvPr id="230" name="Picture 229">
            <a:extLst>
              <a:ext uri="{FF2B5EF4-FFF2-40B4-BE49-F238E27FC236}">
                <a16:creationId xmlns:a16="http://schemas.microsoft.com/office/drawing/2014/main" id="{217D486F-A015-4D27-9896-CA684B0975AF}"/>
              </a:ext>
            </a:extLst>
          </p:cNvPr>
          <p:cNvPicPr>
            <a:picLocks noChangeAspect="1"/>
          </p:cNvPicPr>
          <p:nvPr/>
        </p:nvPicPr>
        <p:blipFill>
          <a:blip r:embed="rId13"/>
          <a:stretch>
            <a:fillRect/>
          </a:stretch>
        </p:blipFill>
        <p:spPr>
          <a:xfrm>
            <a:off x="16642579" y="19101210"/>
            <a:ext cx="7617946" cy="4661706"/>
          </a:xfrm>
          <a:prstGeom prst="rect">
            <a:avLst/>
          </a:prstGeom>
        </p:spPr>
      </p:pic>
      <p:pic>
        <p:nvPicPr>
          <p:cNvPr id="233" name="Picture 232">
            <a:extLst>
              <a:ext uri="{FF2B5EF4-FFF2-40B4-BE49-F238E27FC236}">
                <a16:creationId xmlns:a16="http://schemas.microsoft.com/office/drawing/2014/main" id="{7EE9262B-312E-460D-9C6A-9B085BE88186}"/>
              </a:ext>
            </a:extLst>
          </p:cNvPr>
          <p:cNvPicPr>
            <a:picLocks noChangeAspect="1"/>
          </p:cNvPicPr>
          <p:nvPr/>
        </p:nvPicPr>
        <p:blipFill>
          <a:blip r:embed="rId14"/>
          <a:stretch>
            <a:fillRect/>
          </a:stretch>
        </p:blipFill>
        <p:spPr>
          <a:xfrm>
            <a:off x="7827245" y="25335486"/>
            <a:ext cx="8135076" cy="4984093"/>
          </a:xfrm>
          <a:prstGeom prst="rect">
            <a:avLst/>
          </a:prstGeom>
        </p:spPr>
      </p:pic>
      <p:pic>
        <p:nvPicPr>
          <p:cNvPr id="241" name="Picture 240">
            <a:extLst>
              <a:ext uri="{FF2B5EF4-FFF2-40B4-BE49-F238E27FC236}">
                <a16:creationId xmlns:a16="http://schemas.microsoft.com/office/drawing/2014/main" id="{CB9F05F7-1418-4ABC-9CA3-A30DC971AFBA}"/>
              </a:ext>
            </a:extLst>
          </p:cNvPr>
          <p:cNvPicPr>
            <a:picLocks noChangeAspect="1"/>
          </p:cNvPicPr>
          <p:nvPr/>
        </p:nvPicPr>
        <p:blipFill>
          <a:blip r:embed="rId15"/>
          <a:stretch>
            <a:fillRect/>
          </a:stretch>
        </p:blipFill>
        <p:spPr>
          <a:xfrm>
            <a:off x="16434068" y="25335487"/>
            <a:ext cx="8351541" cy="4982360"/>
          </a:xfrm>
          <a:prstGeom prst="rect">
            <a:avLst/>
          </a:prstGeom>
        </p:spPr>
      </p:pic>
      <p:graphicFrame>
        <p:nvGraphicFramePr>
          <p:cNvPr id="242" name="Table 241">
            <a:extLst>
              <a:ext uri="{FF2B5EF4-FFF2-40B4-BE49-F238E27FC236}">
                <a16:creationId xmlns:a16="http://schemas.microsoft.com/office/drawing/2014/main" id="{6DE7336F-A541-4F40-845A-B49C3A506646}"/>
              </a:ext>
            </a:extLst>
          </p:cNvPr>
          <p:cNvGraphicFramePr>
            <a:graphicFrameLocks noGrp="1"/>
          </p:cNvGraphicFramePr>
          <p:nvPr>
            <p:extLst>
              <p:ext uri="{D42A27DB-BD31-4B8C-83A1-F6EECF244321}">
                <p14:modId xmlns:p14="http://schemas.microsoft.com/office/powerpoint/2010/main" val="1855586634"/>
              </p:ext>
            </p:extLst>
          </p:nvPr>
        </p:nvGraphicFramePr>
        <p:xfrm>
          <a:off x="8239985" y="32096594"/>
          <a:ext cx="7422570" cy="3684961"/>
        </p:xfrm>
        <a:graphic>
          <a:graphicData uri="http://schemas.openxmlformats.org/drawingml/2006/table">
            <a:tbl>
              <a:tblPr firstRow="1" firstCol="1" bandRow="1">
                <a:tableStyleId>{5C22544A-7EE6-4342-B048-85BDC9FD1C3A}</a:tableStyleId>
              </a:tblPr>
              <a:tblGrid>
                <a:gridCol w="1484514">
                  <a:extLst>
                    <a:ext uri="{9D8B030D-6E8A-4147-A177-3AD203B41FA5}">
                      <a16:colId xmlns:a16="http://schemas.microsoft.com/office/drawing/2014/main" val="760340205"/>
                    </a:ext>
                  </a:extLst>
                </a:gridCol>
                <a:gridCol w="1484514">
                  <a:extLst>
                    <a:ext uri="{9D8B030D-6E8A-4147-A177-3AD203B41FA5}">
                      <a16:colId xmlns:a16="http://schemas.microsoft.com/office/drawing/2014/main" val="1799833365"/>
                    </a:ext>
                  </a:extLst>
                </a:gridCol>
                <a:gridCol w="1484514">
                  <a:extLst>
                    <a:ext uri="{9D8B030D-6E8A-4147-A177-3AD203B41FA5}">
                      <a16:colId xmlns:a16="http://schemas.microsoft.com/office/drawing/2014/main" val="3086220319"/>
                    </a:ext>
                  </a:extLst>
                </a:gridCol>
                <a:gridCol w="1484514">
                  <a:extLst>
                    <a:ext uri="{9D8B030D-6E8A-4147-A177-3AD203B41FA5}">
                      <a16:colId xmlns:a16="http://schemas.microsoft.com/office/drawing/2014/main" val="356545192"/>
                    </a:ext>
                  </a:extLst>
                </a:gridCol>
                <a:gridCol w="1484514">
                  <a:extLst>
                    <a:ext uri="{9D8B030D-6E8A-4147-A177-3AD203B41FA5}">
                      <a16:colId xmlns:a16="http://schemas.microsoft.com/office/drawing/2014/main" val="616947313"/>
                    </a:ext>
                  </a:extLst>
                </a:gridCol>
              </a:tblGrid>
              <a:tr h="626376">
                <a:tc>
                  <a:txBody>
                    <a:bodyPr/>
                    <a:lstStyle/>
                    <a:p>
                      <a:pPr marL="0" marR="0" algn="ctr">
                        <a:lnSpc>
                          <a:spcPct val="107000"/>
                        </a:lnSpc>
                        <a:spcBef>
                          <a:spcPts val="0"/>
                        </a:spcBef>
                        <a:spcAft>
                          <a:spcPts val="0"/>
                        </a:spcAft>
                      </a:pPr>
                      <a:r>
                        <a:rPr lang="en-US" sz="2300" b="1" dirty="0">
                          <a:effectLst/>
                        </a:rPr>
                        <a:t> </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700" b="1" dirty="0">
                          <a:effectLst/>
                        </a:rPr>
                        <a:t>Estimate</a:t>
                      </a:r>
                      <a:endParaRPr lang="en-US" sz="27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700" b="1">
                          <a:effectLst/>
                        </a:rPr>
                        <a:t>Std Error</a:t>
                      </a:r>
                      <a:endParaRPr lang="en-US" sz="27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700" b="1" dirty="0">
                          <a:effectLst/>
                        </a:rPr>
                        <a:t>t value</a:t>
                      </a:r>
                      <a:endParaRPr lang="en-US" sz="27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700" b="1" dirty="0">
                          <a:effectLst/>
                        </a:rPr>
                        <a:t>P value</a:t>
                      </a:r>
                      <a:endParaRPr lang="en-US" sz="27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09520698"/>
                  </a:ext>
                </a:extLst>
              </a:tr>
              <a:tr h="716692">
                <a:tc>
                  <a:txBody>
                    <a:bodyPr/>
                    <a:lstStyle/>
                    <a:p>
                      <a:pPr marL="0" marR="0" algn="ctr">
                        <a:lnSpc>
                          <a:spcPct val="107000"/>
                        </a:lnSpc>
                        <a:spcBef>
                          <a:spcPts val="0"/>
                        </a:spcBef>
                        <a:spcAft>
                          <a:spcPts val="0"/>
                        </a:spcAft>
                      </a:pPr>
                      <a:r>
                        <a:rPr lang="en-US" sz="2300" b="1" dirty="0">
                          <a:effectLst/>
                        </a:rPr>
                        <a:t>Intercept</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rPr>
                        <a:t>-4.054</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2.737</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-1.481</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0.143</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9372736"/>
                  </a:ext>
                </a:extLst>
              </a:tr>
              <a:tr h="780631">
                <a:tc>
                  <a:txBody>
                    <a:bodyPr/>
                    <a:lstStyle/>
                    <a:p>
                      <a:pPr marL="0" marR="0" algn="ctr">
                        <a:lnSpc>
                          <a:spcPct val="107000"/>
                        </a:lnSpc>
                        <a:spcBef>
                          <a:spcPts val="0"/>
                        </a:spcBef>
                        <a:spcAft>
                          <a:spcPts val="0"/>
                        </a:spcAft>
                      </a:pPr>
                      <a:r>
                        <a:rPr lang="en-US" sz="2300" b="1">
                          <a:effectLst/>
                        </a:rPr>
                        <a:t>sqrt(THU)</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 0.251</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rPr>
                        <a:t>0.025</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10.204</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1.462e-15</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04391371"/>
                  </a:ext>
                </a:extLst>
              </a:tr>
              <a:tr h="780631">
                <a:tc>
                  <a:txBody>
                    <a:bodyPr/>
                    <a:lstStyle/>
                    <a:p>
                      <a:pPr marL="0" marR="0" algn="ctr">
                        <a:lnSpc>
                          <a:spcPct val="107000"/>
                        </a:lnSpc>
                        <a:spcBef>
                          <a:spcPts val="0"/>
                        </a:spcBef>
                        <a:spcAft>
                          <a:spcPts val="0"/>
                        </a:spcAft>
                      </a:pPr>
                      <a:r>
                        <a:rPr lang="en-US" sz="2300" b="1">
                          <a:effectLst/>
                        </a:rPr>
                        <a:t>MGR</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-0.003</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rPr>
                        <a:t>0.002</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rPr>
                        <a:t>-1.385</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0.170</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65315829"/>
                  </a:ext>
                </a:extLst>
              </a:tr>
              <a:tr h="780631">
                <a:tc>
                  <a:txBody>
                    <a:bodyPr/>
                    <a:lstStyle/>
                    <a:p>
                      <a:pPr marL="0" marR="0" algn="ctr">
                        <a:lnSpc>
                          <a:spcPct val="107000"/>
                        </a:lnSpc>
                        <a:spcBef>
                          <a:spcPts val="0"/>
                        </a:spcBef>
                        <a:spcAft>
                          <a:spcPts val="0"/>
                        </a:spcAft>
                      </a:pPr>
                      <a:r>
                        <a:rPr lang="en-US" sz="2300" b="1">
                          <a:effectLst/>
                        </a:rPr>
                        <a:t>sqrt(MHV)</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 0.011</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0.004</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2.662</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rPr>
                        <a:t>0.010</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22446146"/>
                  </a:ext>
                </a:extLst>
              </a:tr>
            </a:tbl>
          </a:graphicData>
        </a:graphic>
      </p:graphicFrame>
      <p:sp>
        <p:nvSpPr>
          <p:cNvPr id="81" name="TextBox 80">
            <a:extLst>
              <a:ext uri="{FF2B5EF4-FFF2-40B4-BE49-F238E27FC236}">
                <a16:creationId xmlns:a16="http://schemas.microsoft.com/office/drawing/2014/main" id="{F23E9B5A-3876-4292-A893-42BA5920F9FD}"/>
              </a:ext>
            </a:extLst>
          </p:cNvPr>
          <p:cNvSpPr txBox="1"/>
          <p:nvPr/>
        </p:nvSpPr>
        <p:spPr>
          <a:xfrm>
            <a:off x="8122671" y="31193305"/>
            <a:ext cx="6889231" cy="523220"/>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Table 1. Summary of selected model.</a:t>
            </a:r>
            <a:endParaRPr lang="en-US" sz="2800" dirty="0">
              <a:latin typeface="Arial" panose="020B0604020202020204" pitchFamily="34" charset="0"/>
              <a:cs typeface="Arial" panose="020B0604020202020204" pitchFamily="34" charset="0"/>
            </a:endParaRPr>
          </a:p>
        </p:txBody>
      </p:sp>
      <p:sp>
        <p:nvSpPr>
          <p:cNvPr id="82" name="TextBox 81">
            <a:extLst>
              <a:ext uri="{FF2B5EF4-FFF2-40B4-BE49-F238E27FC236}">
                <a16:creationId xmlns:a16="http://schemas.microsoft.com/office/drawing/2014/main" id="{476B2638-F49D-4CEC-A47A-161A39C92F6B}"/>
              </a:ext>
            </a:extLst>
          </p:cNvPr>
          <p:cNvSpPr txBox="1"/>
          <p:nvPr/>
        </p:nvSpPr>
        <p:spPr>
          <a:xfrm>
            <a:off x="17551720" y="31110634"/>
            <a:ext cx="6889231" cy="954107"/>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Table 2. 95% Confidence Intervals for the estimated regression coefficients.</a:t>
            </a:r>
            <a:endParaRPr lang="en-US" sz="2800" dirty="0">
              <a:latin typeface="Arial" panose="020B0604020202020204" pitchFamily="34" charset="0"/>
              <a:cs typeface="Arial" panose="020B0604020202020204" pitchFamily="34" charset="0"/>
            </a:endParaRPr>
          </a:p>
        </p:txBody>
      </p:sp>
      <p:graphicFrame>
        <p:nvGraphicFramePr>
          <p:cNvPr id="83" name="Table 82">
            <a:extLst>
              <a:ext uri="{FF2B5EF4-FFF2-40B4-BE49-F238E27FC236}">
                <a16:creationId xmlns:a16="http://schemas.microsoft.com/office/drawing/2014/main" id="{FE09799F-FD3F-47DD-80A0-7F610DB863E7}"/>
              </a:ext>
            </a:extLst>
          </p:cNvPr>
          <p:cNvGraphicFramePr>
            <a:graphicFrameLocks noGrp="1"/>
          </p:cNvGraphicFramePr>
          <p:nvPr>
            <p:extLst>
              <p:ext uri="{D42A27DB-BD31-4B8C-83A1-F6EECF244321}">
                <p14:modId xmlns:p14="http://schemas.microsoft.com/office/powerpoint/2010/main" val="3490411891"/>
              </p:ext>
            </p:extLst>
          </p:nvPr>
        </p:nvGraphicFramePr>
        <p:xfrm>
          <a:off x="17673847" y="32180601"/>
          <a:ext cx="5938056" cy="3684961"/>
        </p:xfrm>
        <a:graphic>
          <a:graphicData uri="http://schemas.openxmlformats.org/drawingml/2006/table">
            <a:tbl>
              <a:tblPr firstRow="1" firstCol="1" bandRow="1">
                <a:tableStyleId>{5C22544A-7EE6-4342-B048-85BDC9FD1C3A}</a:tableStyleId>
              </a:tblPr>
              <a:tblGrid>
                <a:gridCol w="1484514">
                  <a:extLst>
                    <a:ext uri="{9D8B030D-6E8A-4147-A177-3AD203B41FA5}">
                      <a16:colId xmlns:a16="http://schemas.microsoft.com/office/drawing/2014/main" val="760340205"/>
                    </a:ext>
                  </a:extLst>
                </a:gridCol>
                <a:gridCol w="1637642">
                  <a:extLst>
                    <a:ext uri="{9D8B030D-6E8A-4147-A177-3AD203B41FA5}">
                      <a16:colId xmlns:a16="http://schemas.microsoft.com/office/drawing/2014/main" val="1799833365"/>
                    </a:ext>
                  </a:extLst>
                </a:gridCol>
                <a:gridCol w="1446159">
                  <a:extLst>
                    <a:ext uri="{9D8B030D-6E8A-4147-A177-3AD203B41FA5}">
                      <a16:colId xmlns:a16="http://schemas.microsoft.com/office/drawing/2014/main" val="3086220319"/>
                    </a:ext>
                  </a:extLst>
                </a:gridCol>
                <a:gridCol w="1369741">
                  <a:extLst>
                    <a:ext uri="{9D8B030D-6E8A-4147-A177-3AD203B41FA5}">
                      <a16:colId xmlns:a16="http://schemas.microsoft.com/office/drawing/2014/main" val="356545192"/>
                    </a:ext>
                  </a:extLst>
                </a:gridCol>
              </a:tblGrid>
              <a:tr h="626376">
                <a:tc>
                  <a:txBody>
                    <a:bodyPr/>
                    <a:lstStyle/>
                    <a:p>
                      <a:pPr marL="0" marR="0" algn="ctr">
                        <a:lnSpc>
                          <a:spcPct val="107000"/>
                        </a:lnSpc>
                        <a:spcBef>
                          <a:spcPts val="0"/>
                        </a:spcBef>
                        <a:spcAft>
                          <a:spcPts val="0"/>
                        </a:spcAft>
                      </a:pPr>
                      <a:r>
                        <a:rPr lang="en-US" sz="2300" b="1" dirty="0">
                          <a:effectLst/>
                        </a:rPr>
                        <a:t> </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700" b="1" dirty="0">
                          <a:effectLst/>
                        </a:rPr>
                        <a:t>Estimate</a:t>
                      </a:r>
                      <a:endParaRPr lang="en-US" sz="27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700" b="1" dirty="0">
                          <a:effectLst/>
                          <a:latin typeface="Calibri" panose="020F0502020204030204" pitchFamily="34" charset="0"/>
                          <a:ea typeface="Calibri" panose="020F0502020204030204" pitchFamily="34" charset="0"/>
                          <a:cs typeface="Times New Roman" panose="02020603050405020304" pitchFamily="18" charset="0"/>
                        </a:rPr>
                        <a:t>2.5%</a:t>
                      </a:r>
                    </a:p>
                  </a:txBody>
                  <a:tcPr marL="68580" marR="68580" marT="0" marB="0"/>
                </a:tc>
                <a:tc>
                  <a:txBody>
                    <a:bodyPr/>
                    <a:lstStyle/>
                    <a:p>
                      <a:pPr marL="0" marR="0" algn="ctr">
                        <a:lnSpc>
                          <a:spcPct val="107000"/>
                        </a:lnSpc>
                        <a:spcBef>
                          <a:spcPts val="0"/>
                        </a:spcBef>
                        <a:spcAft>
                          <a:spcPts val="0"/>
                        </a:spcAft>
                      </a:pPr>
                      <a:r>
                        <a:rPr lang="en-US" sz="2700" b="1" dirty="0">
                          <a:effectLst/>
                          <a:latin typeface="Calibri" panose="020F0502020204030204" pitchFamily="34" charset="0"/>
                          <a:ea typeface="Calibri" panose="020F0502020204030204" pitchFamily="34" charset="0"/>
                          <a:cs typeface="Times New Roman" panose="02020603050405020304" pitchFamily="18" charset="0"/>
                        </a:rPr>
                        <a:t>97.5%</a:t>
                      </a:r>
                    </a:p>
                  </a:txBody>
                  <a:tcPr marL="68580" marR="68580" marT="0" marB="0"/>
                </a:tc>
                <a:extLst>
                  <a:ext uri="{0D108BD9-81ED-4DB2-BD59-A6C34878D82A}">
                    <a16:rowId xmlns:a16="http://schemas.microsoft.com/office/drawing/2014/main" val="3409520698"/>
                  </a:ext>
                </a:extLst>
              </a:tr>
              <a:tr h="716692">
                <a:tc>
                  <a:txBody>
                    <a:bodyPr/>
                    <a:lstStyle/>
                    <a:p>
                      <a:pPr marL="0" marR="0" algn="ctr">
                        <a:lnSpc>
                          <a:spcPct val="107000"/>
                        </a:lnSpc>
                        <a:spcBef>
                          <a:spcPts val="0"/>
                        </a:spcBef>
                        <a:spcAft>
                          <a:spcPts val="0"/>
                        </a:spcAft>
                      </a:pPr>
                      <a:r>
                        <a:rPr lang="en-US" sz="2300" b="1" dirty="0">
                          <a:effectLst/>
                        </a:rPr>
                        <a:t>Intercept</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rPr>
                        <a:t>-4.054</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rPr>
                        <a:t>-9.510</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rPr>
                        <a:t>1.403</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9372736"/>
                  </a:ext>
                </a:extLst>
              </a:tr>
              <a:tr h="780631">
                <a:tc>
                  <a:txBody>
                    <a:bodyPr/>
                    <a:lstStyle/>
                    <a:p>
                      <a:pPr marL="0" marR="0" algn="ctr">
                        <a:lnSpc>
                          <a:spcPct val="107000"/>
                        </a:lnSpc>
                        <a:spcBef>
                          <a:spcPts val="0"/>
                        </a:spcBef>
                        <a:spcAft>
                          <a:spcPts val="0"/>
                        </a:spcAft>
                      </a:pPr>
                      <a:r>
                        <a:rPr lang="en-US" sz="2300" b="1">
                          <a:effectLst/>
                        </a:rPr>
                        <a:t>sqrt(THU)</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 0.251</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latin typeface="Calibri" panose="020F0502020204030204" pitchFamily="34" charset="0"/>
                          <a:ea typeface="Calibri" panose="020F0502020204030204" pitchFamily="34" charset="0"/>
                          <a:cs typeface="Times New Roman" panose="02020603050405020304" pitchFamily="18" charset="0"/>
                        </a:rPr>
                        <a:t>0.202</a:t>
                      </a:r>
                    </a:p>
                  </a:txBody>
                  <a:tcPr marL="68580" marR="68580" marT="0" marB="0"/>
                </a:tc>
                <a:tc>
                  <a:txBody>
                    <a:bodyPr/>
                    <a:lstStyle/>
                    <a:p>
                      <a:pPr marL="0" marR="0" algn="ctr">
                        <a:lnSpc>
                          <a:spcPct val="107000"/>
                        </a:lnSpc>
                        <a:spcBef>
                          <a:spcPts val="0"/>
                        </a:spcBef>
                        <a:spcAft>
                          <a:spcPts val="0"/>
                        </a:spcAft>
                      </a:pPr>
                      <a:r>
                        <a:rPr lang="en-US" sz="2300" b="1" dirty="0">
                          <a:effectLst/>
                          <a:latin typeface="Calibri" panose="020F0502020204030204" pitchFamily="34" charset="0"/>
                          <a:ea typeface="Calibri" panose="020F0502020204030204" pitchFamily="34" charset="0"/>
                          <a:cs typeface="Times New Roman" panose="02020603050405020304" pitchFamily="18" charset="0"/>
                        </a:rPr>
                        <a:t>0.300</a:t>
                      </a:r>
                    </a:p>
                  </a:txBody>
                  <a:tcPr marL="68580" marR="68580" marT="0" marB="0"/>
                </a:tc>
                <a:extLst>
                  <a:ext uri="{0D108BD9-81ED-4DB2-BD59-A6C34878D82A}">
                    <a16:rowId xmlns:a16="http://schemas.microsoft.com/office/drawing/2014/main" val="1504391371"/>
                  </a:ext>
                </a:extLst>
              </a:tr>
              <a:tr h="780631">
                <a:tc>
                  <a:txBody>
                    <a:bodyPr/>
                    <a:lstStyle/>
                    <a:p>
                      <a:pPr marL="0" marR="0" algn="ctr">
                        <a:lnSpc>
                          <a:spcPct val="107000"/>
                        </a:lnSpc>
                        <a:spcBef>
                          <a:spcPts val="0"/>
                        </a:spcBef>
                        <a:spcAft>
                          <a:spcPts val="0"/>
                        </a:spcAft>
                      </a:pPr>
                      <a:r>
                        <a:rPr lang="en-US" sz="2300" b="1">
                          <a:effectLst/>
                        </a:rPr>
                        <a:t>MGR</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-0.003</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latin typeface="Calibri" panose="020F0502020204030204" pitchFamily="34" charset="0"/>
                          <a:ea typeface="Calibri" panose="020F0502020204030204" pitchFamily="34" charset="0"/>
                          <a:cs typeface="Times New Roman" panose="02020603050405020304" pitchFamily="18" charset="0"/>
                        </a:rPr>
                        <a:t>-0.006</a:t>
                      </a:r>
                    </a:p>
                  </a:txBody>
                  <a:tcPr marL="68580" marR="68580" marT="0" marB="0"/>
                </a:tc>
                <a:tc>
                  <a:txBody>
                    <a:bodyPr/>
                    <a:lstStyle/>
                    <a:p>
                      <a:pPr marL="0" marR="0" algn="ctr">
                        <a:lnSpc>
                          <a:spcPct val="107000"/>
                        </a:lnSpc>
                        <a:spcBef>
                          <a:spcPts val="0"/>
                        </a:spcBef>
                        <a:spcAft>
                          <a:spcPts val="0"/>
                        </a:spcAft>
                      </a:pPr>
                      <a:r>
                        <a:rPr lang="en-US" sz="2300" b="1" dirty="0">
                          <a:effectLst/>
                          <a:latin typeface="Calibri" panose="020F0502020204030204" pitchFamily="34" charset="0"/>
                          <a:ea typeface="Calibri" panose="020F0502020204030204" pitchFamily="34" charset="0"/>
                          <a:cs typeface="Times New Roman" panose="02020603050405020304" pitchFamily="18" charset="0"/>
                        </a:rPr>
                        <a:t>0.001</a:t>
                      </a:r>
                    </a:p>
                  </a:txBody>
                  <a:tcPr marL="68580" marR="68580" marT="0" marB="0"/>
                </a:tc>
                <a:extLst>
                  <a:ext uri="{0D108BD9-81ED-4DB2-BD59-A6C34878D82A}">
                    <a16:rowId xmlns:a16="http://schemas.microsoft.com/office/drawing/2014/main" val="1965315829"/>
                  </a:ext>
                </a:extLst>
              </a:tr>
              <a:tr h="780631">
                <a:tc>
                  <a:txBody>
                    <a:bodyPr/>
                    <a:lstStyle/>
                    <a:p>
                      <a:pPr marL="0" marR="0" algn="ctr">
                        <a:lnSpc>
                          <a:spcPct val="107000"/>
                        </a:lnSpc>
                        <a:spcBef>
                          <a:spcPts val="0"/>
                        </a:spcBef>
                        <a:spcAft>
                          <a:spcPts val="0"/>
                        </a:spcAft>
                      </a:pPr>
                      <a:r>
                        <a:rPr lang="en-US" sz="2300" b="1" dirty="0">
                          <a:effectLst/>
                        </a:rPr>
                        <a:t>sqrt(MHV)</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a:effectLst/>
                        </a:rPr>
                        <a:t> 0.011</a:t>
                      </a:r>
                      <a:endParaRPr lang="en-US" sz="23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rPr>
                        <a:t>0.003</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300" b="1" dirty="0">
                          <a:effectLst/>
                        </a:rPr>
                        <a:t>0.020</a:t>
                      </a:r>
                      <a:endParaRPr lang="en-US" sz="23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22446146"/>
                  </a:ext>
                </a:extLst>
              </a:tr>
            </a:tbl>
          </a:graphicData>
        </a:graphic>
      </p:graphicFrame>
      <p:graphicFrame>
        <p:nvGraphicFramePr>
          <p:cNvPr id="245" name="Table 244">
            <a:extLst>
              <a:ext uri="{FF2B5EF4-FFF2-40B4-BE49-F238E27FC236}">
                <a16:creationId xmlns:a16="http://schemas.microsoft.com/office/drawing/2014/main" id="{D3570AA7-732C-4283-A65C-B29C2F1208C6}"/>
              </a:ext>
            </a:extLst>
          </p:cNvPr>
          <p:cNvGraphicFramePr>
            <a:graphicFrameLocks noGrp="1"/>
          </p:cNvGraphicFramePr>
          <p:nvPr>
            <p:extLst>
              <p:ext uri="{D42A27DB-BD31-4B8C-83A1-F6EECF244321}">
                <p14:modId xmlns:p14="http://schemas.microsoft.com/office/powerpoint/2010/main" val="568506629"/>
              </p:ext>
            </p:extLst>
          </p:nvPr>
        </p:nvGraphicFramePr>
        <p:xfrm>
          <a:off x="8228516" y="35871316"/>
          <a:ext cx="4480686" cy="1102875"/>
        </p:xfrm>
        <a:graphic>
          <a:graphicData uri="http://schemas.openxmlformats.org/drawingml/2006/table">
            <a:tbl>
              <a:tblPr firstRow="1" firstCol="1" bandRow="1"/>
              <a:tblGrid>
                <a:gridCol w="635738">
                  <a:extLst>
                    <a:ext uri="{9D8B030D-6E8A-4147-A177-3AD203B41FA5}">
                      <a16:colId xmlns:a16="http://schemas.microsoft.com/office/drawing/2014/main" val="1384183868"/>
                    </a:ext>
                  </a:extLst>
                </a:gridCol>
                <a:gridCol w="1922474">
                  <a:extLst>
                    <a:ext uri="{9D8B030D-6E8A-4147-A177-3AD203B41FA5}">
                      <a16:colId xmlns:a16="http://schemas.microsoft.com/office/drawing/2014/main" val="2958886998"/>
                    </a:ext>
                  </a:extLst>
                </a:gridCol>
                <a:gridCol w="1922474">
                  <a:extLst>
                    <a:ext uri="{9D8B030D-6E8A-4147-A177-3AD203B41FA5}">
                      <a16:colId xmlns:a16="http://schemas.microsoft.com/office/drawing/2014/main" val="1264076796"/>
                    </a:ext>
                  </a:extLst>
                </a:gridCol>
              </a:tblGrid>
              <a:tr h="343836">
                <a:tc>
                  <a:txBody>
                    <a:bodyPr/>
                    <a:lstStyle/>
                    <a:p>
                      <a:pPr marL="0" marR="0" algn="ctr">
                        <a:lnSpc>
                          <a:spcPct val="107000"/>
                        </a:lnSpc>
                        <a:spcBef>
                          <a:spcPts val="0"/>
                        </a:spcBef>
                        <a:spcAft>
                          <a:spcPts val="0"/>
                        </a:spcAft>
                      </a:pPr>
                      <a:r>
                        <a:rPr lang="en-US" sz="27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n</a:t>
                      </a:r>
                      <a:endParaRPr lang="en-US" sz="2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a:noFill/>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4472C4"/>
                    </a:solidFill>
                  </a:tcPr>
                </a:tc>
                <a:tc>
                  <a:txBody>
                    <a:bodyPr/>
                    <a:lstStyle/>
                    <a:p>
                      <a:pPr marL="0" marR="0" algn="ctr">
                        <a:lnSpc>
                          <a:spcPct val="107000"/>
                        </a:lnSpc>
                        <a:spcBef>
                          <a:spcPts val="0"/>
                        </a:spcBef>
                        <a:spcAft>
                          <a:spcPts val="0"/>
                        </a:spcAft>
                      </a:pPr>
                      <a:r>
                        <a:rPr lang="en-US" sz="27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Residual SE</a:t>
                      </a:r>
                      <a:endParaRPr lang="en-US" sz="2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4472C4"/>
                    </a:solidFill>
                  </a:tcPr>
                </a:tc>
                <a:tc>
                  <a:txBody>
                    <a:bodyPr/>
                    <a:lstStyle/>
                    <a:p>
                      <a:pPr marL="0" marR="0" algn="ctr">
                        <a:lnSpc>
                          <a:spcPct val="107000"/>
                        </a:lnSpc>
                        <a:spcBef>
                          <a:spcPts val="0"/>
                        </a:spcBef>
                        <a:spcAft>
                          <a:spcPts val="0"/>
                        </a:spcAft>
                      </a:pPr>
                      <a:r>
                        <a:rPr lang="en-US" sz="27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R-Squared</a:t>
                      </a:r>
                      <a:endParaRPr lang="en-US" sz="2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4472C4"/>
                    </a:solidFill>
                  </a:tcPr>
                </a:tc>
                <a:extLst>
                  <a:ext uri="{0D108BD9-81ED-4DB2-BD59-A6C34878D82A}">
                    <a16:rowId xmlns:a16="http://schemas.microsoft.com/office/drawing/2014/main" val="759535170"/>
                  </a:ext>
                </a:extLst>
              </a:tr>
              <a:tr h="682124">
                <a:tc>
                  <a:txBody>
                    <a:bodyPr/>
                    <a:lstStyle/>
                    <a:p>
                      <a:pPr marL="0" marR="0" algn="ctr">
                        <a:lnSpc>
                          <a:spcPct val="107000"/>
                        </a:lnSpc>
                        <a:spcBef>
                          <a:spcPts val="0"/>
                        </a:spcBef>
                        <a:spcAft>
                          <a:spcPts val="0"/>
                        </a:spcAft>
                      </a:pPr>
                      <a:r>
                        <a:rPr lang="en-US" sz="23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75</a:t>
                      </a:r>
                      <a:endParaRPr lang="en-US" sz="23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tc>
                  <a:txBody>
                    <a:bodyPr/>
                    <a:lstStyle/>
                    <a:p>
                      <a:pPr marL="0" marR="0" algn="ctr">
                        <a:lnSpc>
                          <a:spcPct val="107000"/>
                        </a:lnSpc>
                        <a:spcBef>
                          <a:spcPts val="0"/>
                        </a:spcBef>
                        <a:spcAft>
                          <a:spcPts val="0"/>
                        </a:spcAft>
                      </a:pPr>
                      <a:r>
                        <a:rPr lang="en-US" sz="23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3.827</a:t>
                      </a:r>
                      <a:endParaRPr lang="en-US" sz="2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tc>
                  <a:txBody>
                    <a:bodyPr/>
                    <a:lstStyle/>
                    <a:p>
                      <a:pPr marL="0" marR="0" algn="ctr">
                        <a:lnSpc>
                          <a:spcPct val="107000"/>
                        </a:lnSpc>
                        <a:spcBef>
                          <a:spcPts val="0"/>
                        </a:spcBef>
                        <a:spcAft>
                          <a:spcPts val="0"/>
                        </a:spcAft>
                      </a:pPr>
                      <a:r>
                        <a:rPr lang="en-US" sz="23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0.61</a:t>
                      </a:r>
                      <a:endParaRPr lang="en-US" sz="2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extLst>
                  <a:ext uri="{0D108BD9-81ED-4DB2-BD59-A6C34878D82A}">
                    <a16:rowId xmlns:a16="http://schemas.microsoft.com/office/drawing/2014/main" val="2506043477"/>
                  </a:ext>
                </a:extLst>
              </a:tr>
            </a:tbl>
          </a:graphicData>
        </a:graphic>
      </p:graphicFrame>
      <p:pic>
        <p:nvPicPr>
          <p:cNvPr id="247" name="Picture 246">
            <a:extLst>
              <a:ext uri="{FF2B5EF4-FFF2-40B4-BE49-F238E27FC236}">
                <a16:creationId xmlns:a16="http://schemas.microsoft.com/office/drawing/2014/main" id="{045EB84B-8C72-4900-888D-D779F88B07D2}"/>
              </a:ext>
            </a:extLst>
          </p:cNvPr>
          <p:cNvPicPr>
            <a:picLocks noChangeAspect="1"/>
          </p:cNvPicPr>
          <p:nvPr/>
        </p:nvPicPr>
        <p:blipFill>
          <a:blip r:embed="rId16"/>
          <a:stretch>
            <a:fillRect/>
          </a:stretch>
        </p:blipFill>
        <p:spPr>
          <a:xfrm>
            <a:off x="25559180" y="26431003"/>
            <a:ext cx="17538275" cy="11499196"/>
          </a:xfrm>
          <a:prstGeom prst="rect">
            <a:avLst/>
          </a:prstGeom>
        </p:spPr>
      </p:pic>
      <p:graphicFrame>
        <p:nvGraphicFramePr>
          <p:cNvPr id="249" name="Table 248">
            <a:extLst>
              <a:ext uri="{FF2B5EF4-FFF2-40B4-BE49-F238E27FC236}">
                <a16:creationId xmlns:a16="http://schemas.microsoft.com/office/drawing/2014/main" id="{91650EF4-2F85-47D8-AD0B-46792F2667FC}"/>
              </a:ext>
            </a:extLst>
          </p:cNvPr>
          <p:cNvGraphicFramePr>
            <a:graphicFrameLocks noGrp="1"/>
          </p:cNvGraphicFramePr>
          <p:nvPr>
            <p:extLst>
              <p:ext uri="{D42A27DB-BD31-4B8C-83A1-F6EECF244321}">
                <p14:modId xmlns:p14="http://schemas.microsoft.com/office/powerpoint/2010/main" val="1013430906"/>
              </p:ext>
            </p:extLst>
          </p:nvPr>
        </p:nvGraphicFramePr>
        <p:xfrm>
          <a:off x="37122001" y="18944073"/>
          <a:ext cx="5697963" cy="5634415"/>
        </p:xfrm>
        <a:graphic>
          <a:graphicData uri="http://schemas.openxmlformats.org/drawingml/2006/table">
            <a:tbl>
              <a:tblPr firstRow="1" firstCol="1" bandRow="1"/>
              <a:tblGrid>
                <a:gridCol w="3020159">
                  <a:extLst>
                    <a:ext uri="{9D8B030D-6E8A-4147-A177-3AD203B41FA5}">
                      <a16:colId xmlns:a16="http://schemas.microsoft.com/office/drawing/2014/main" val="2548737517"/>
                    </a:ext>
                  </a:extLst>
                </a:gridCol>
                <a:gridCol w="861164">
                  <a:extLst>
                    <a:ext uri="{9D8B030D-6E8A-4147-A177-3AD203B41FA5}">
                      <a16:colId xmlns:a16="http://schemas.microsoft.com/office/drawing/2014/main" val="3270460667"/>
                    </a:ext>
                  </a:extLst>
                </a:gridCol>
                <a:gridCol w="937156">
                  <a:extLst>
                    <a:ext uri="{9D8B030D-6E8A-4147-A177-3AD203B41FA5}">
                      <a16:colId xmlns:a16="http://schemas.microsoft.com/office/drawing/2014/main" val="735317935"/>
                    </a:ext>
                  </a:extLst>
                </a:gridCol>
                <a:gridCol w="879484">
                  <a:extLst>
                    <a:ext uri="{9D8B030D-6E8A-4147-A177-3AD203B41FA5}">
                      <a16:colId xmlns:a16="http://schemas.microsoft.com/office/drawing/2014/main" val="3812138736"/>
                    </a:ext>
                  </a:extLst>
                </a:gridCol>
              </a:tblGrid>
              <a:tr h="598405">
                <a:tc>
                  <a:txBody>
                    <a:bodyPr/>
                    <a:lstStyle/>
                    <a:p>
                      <a:pPr marL="0" marR="0" algn="ctr">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 </a:t>
                      </a:r>
                    </a:p>
                  </a:txBody>
                  <a:tcPr marL="68580" marR="68580" marT="0" marB="0">
                    <a:lnL w="12700" cap="flat" cmpd="sng" algn="ctr">
                      <a:solidFill>
                        <a:srgbClr val="70AD47"/>
                      </a:solidFill>
                      <a:prstDash val="solid"/>
                      <a:round/>
                      <a:headEnd type="none" w="med" len="med"/>
                      <a:tailEnd type="none" w="med" len="med"/>
                    </a:lnL>
                    <a:lnR>
                      <a:noFill/>
                    </a:lnR>
                    <a:lnT w="12700" cap="flat" cmpd="sng" algn="ctr">
                      <a:solidFill>
                        <a:srgbClr val="70AD47"/>
                      </a:solidFill>
                      <a:prstDash val="solid"/>
                      <a:round/>
                      <a:headEnd type="none" w="med" len="med"/>
                      <a:tailEnd type="none" w="med" len="med"/>
                    </a:lnT>
                    <a:lnB w="12700" cap="flat" cmpd="sng" algn="ctr">
                      <a:solidFill>
                        <a:srgbClr val="70AD47"/>
                      </a:solidFill>
                      <a:prstDash val="solid"/>
                      <a:round/>
                      <a:headEnd type="none" w="med" len="med"/>
                      <a:tailEnd type="none" w="med" len="med"/>
                    </a:lnB>
                    <a:solidFill>
                      <a:srgbClr val="538135"/>
                    </a:solidFill>
                  </a:tcPr>
                </a:tc>
                <a:tc>
                  <a:txBody>
                    <a:bodyPr/>
                    <a:lstStyle/>
                    <a:p>
                      <a:pPr marL="0" marR="0" algn="ctr">
                        <a:lnSpc>
                          <a:spcPct val="107000"/>
                        </a:lnSpc>
                        <a:spcBef>
                          <a:spcPts val="0"/>
                        </a:spcBef>
                        <a:spcAft>
                          <a:spcPts val="0"/>
                        </a:spcAft>
                      </a:pPr>
                      <a:r>
                        <a:rPr lang="en-US" sz="20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Min.</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w="12700" cap="flat" cmpd="sng" algn="ctr">
                      <a:solidFill>
                        <a:srgbClr val="70AD47"/>
                      </a:solidFill>
                      <a:prstDash val="solid"/>
                      <a:round/>
                      <a:headEnd type="none" w="med" len="med"/>
                      <a:tailEnd type="none" w="med" len="med"/>
                    </a:lnT>
                    <a:lnB w="12700" cap="flat" cmpd="sng" algn="ctr">
                      <a:solidFill>
                        <a:srgbClr val="70AD47"/>
                      </a:solidFill>
                      <a:prstDash val="solid"/>
                      <a:round/>
                      <a:headEnd type="none" w="med" len="med"/>
                      <a:tailEnd type="none" w="med" len="med"/>
                    </a:lnB>
                    <a:solidFill>
                      <a:srgbClr val="538135"/>
                    </a:solidFill>
                  </a:tcPr>
                </a:tc>
                <a:tc>
                  <a:txBody>
                    <a:bodyPr/>
                    <a:lstStyle/>
                    <a:p>
                      <a:pPr marL="0" marR="0" algn="ctr">
                        <a:lnSpc>
                          <a:spcPct val="107000"/>
                        </a:lnSpc>
                        <a:spcBef>
                          <a:spcPts val="0"/>
                        </a:spcBef>
                        <a:spcAft>
                          <a:spcPts val="0"/>
                        </a:spcAft>
                      </a:pPr>
                      <a:r>
                        <a:rPr lang="en-US" sz="20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Median</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w="12700" cap="flat" cmpd="sng" algn="ctr">
                      <a:solidFill>
                        <a:srgbClr val="70AD47"/>
                      </a:solidFill>
                      <a:prstDash val="solid"/>
                      <a:round/>
                      <a:headEnd type="none" w="med" len="med"/>
                      <a:tailEnd type="none" w="med" len="med"/>
                    </a:lnT>
                    <a:lnB w="12700" cap="flat" cmpd="sng" algn="ctr">
                      <a:solidFill>
                        <a:srgbClr val="70AD47"/>
                      </a:solidFill>
                      <a:prstDash val="solid"/>
                      <a:round/>
                      <a:headEnd type="none" w="med" len="med"/>
                      <a:tailEnd type="none" w="med" len="med"/>
                    </a:lnB>
                    <a:solidFill>
                      <a:srgbClr val="538135"/>
                    </a:solidFill>
                  </a:tcPr>
                </a:tc>
                <a:tc>
                  <a:txBody>
                    <a:bodyPr/>
                    <a:lstStyle/>
                    <a:p>
                      <a:pPr marL="0" marR="0" algn="ctr">
                        <a:lnSpc>
                          <a:spcPct val="107000"/>
                        </a:lnSpc>
                        <a:spcBef>
                          <a:spcPts val="0"/>
                        </a:spcBef>
                        <a:spcAft>
                          <a:spcPts val="0"/>
                        </a:spcAft>
                      </a:pPr>
                      <a:r>
                        <a:rPr lang="en-US" sz="20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Max.</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w="12700" cap="flat" cmpd="sng" algn="ctr">
                      <a:solidFill>
                        <a:srgbClr val="70AD47"/>
                      </a:solidFill>
                      <a:prstDash val="solid"/>
                      <a:round/>
                      <a:headEnd type="none" w="med" len="med"/>
                      <a:tailEnd type="none" w="med" len="med"/>
                    </a:lnR>
                    <a:lnT w="12700" cap="flat" cmpd="sng" algn="ctr">
                      <a:solidFill>
                        <a:srgbClr val="70AD47"/>
                      </a:solidFill>
                      <a:prstDash val="solid"/>
                      <a:round/>
                      <a:headEnd type="none" w="med" len="med"/>
                      <a:tailEnd type="none" w="med" len="med"/>
                    </a:lnT>
                    <a:lnB w="12700" cap="flat" cmpd="sng" algn="ctr">
                      <a:solidFill>
                        <a:srgbClr val="70AD47"/>
                      </a:solidFill>
                      <a:prstDash val="solid"/>
                      <a:round/>
                      <a:headEnd type="none" w="med" len="med"/>
                      <a:tailEnd type="none" w="med" len="med"/>
                    </a:lnB>
                    <a:solidFill>
                      <a:srgbClr val="538135"/>
                    </a:solidFill>
                  </a:tcPr>
                </a:tc>
                <a:extLst>
                  <a:ext uri="{0D108BD9-81ED-4DB2-BD59-A6C34878D82A}">
                    <a16:rowId xmlns:a16="http://schemas.microsoft.com/office/drawing/2014/main" val="3988402202"/>
                  </a:ext>
                </a:extLst>
              </a:tr>
              <a:tr h="598405">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sqrt(Vacant Houses)</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70AD47"/>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4.899</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70AD47"/>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13.528</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70AD47"/>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30.166</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70AD47"/>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extLst>
                  <a:ext uri="{0D108BD9-81ED-4DB2-BD59-A6C34878D82A}">
                    <a16:rowId xmlns:a16="http://schemas.microsoft.com/office/drawing/2014/main" val="4174146919"/>
                  </a:ext>
                </a:extLst>
              </a:tr>
              <a:tr h="768397">
                <a:tc>
                  <a:txBody>
                    <a:bodyPr/>
                    <a:lstStyle/>
                    <a:p>
                      <a:pPr marL="0" marR="0" algn="ctr">
                        <a:lnSpc>
                          <a:spcPct val="107000"/>
                        </a:lnSpc>
                        <a:spcBef>
                          <a:spcPts val="0"/>
                        </a:spcBef>
                        <a:spcAft>
                          <a:spcPts val="0"/>
                        </a:spcAft>
                      </a:pPr>
                      <a:r>
                        <a:rPr lang="en-US" sz="2000" b="1" dirty="0">
                          <a:effectLst/>
                          <a:latin typeface="Calibri" panose="020F0502020204030204" pitchFamily="34" charset="0"/>
                          <a:ea typeface="Calibri" panose="020F0502020204030204" pitchFamily="34" charset="0"/>
                          <a:cs typeface="Times New Roman" panose="02020603050405020304" pitchFamily="18" charset="0"/>
                        </a:rPr>
                        <a:t>sqrt(Percent of Individuals of Two or more Races)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0.000</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1.924</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7.563</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extLst>
                  <a:ext uri="{0D108BD9-81ED-4DB2-BD59-A6C34878D82A}">
                    <a16:rowId xmlns:a16="http://schemas.microsoft.com/office/drawing/2014/main" val="2832148453"/>
                  </a:ext>
                </a:extLst>
              </a:tr>
              <a:tr h="598405">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Median Age</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25.30</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gn="ctr">
                        <a:lnSpc>
                          <a:spcPct val="107000"/>
                        </a:lnSpc>
                        <a:spcBef>
                          <a:spcPts val="0"/>
                        </a:spcBef>
                        <a:spcAft>
                          <a:spcPts val="0"/>
                        </a:spcAft>
                      </a:pPr>
                      <a:r>
                        <a:rPr lang="en-US" sz="20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35.10</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gn="ctr">
                        <a:lnSpc>
                          <a:spcPct val="107000"/>
                        </a:lnSpc>
                        <a:spcBef>
                          <a:spcPts val="0"/>
                        </a:spcBef>
                        <a:spcAft>
                          <a:spcPts val="0"/>
                        </a:spcAft>
                      </a:pPr>
                      <a:r>
                        <a:rPr lang="en-US" sz="20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50.10</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extLst>
                  <a:ext uri="{0D108BD9-81ED-4DB2-BD59-A6C34878D82A}">
                    <a16:rowId xmlns:a16="http://schemas.microsoft.com/office/drawing/2014/main" val="485560180"/>
                  </a:ext>
                </a:extLst>
              </a:tr>
              <a:tr h="598405">
                <a:tc>
                  <a:txBody>
                    <a:bodyPr/>
                    <a:lstStyle/>
                    <a:p>
                      <a:pPr marL="0" marR="0" algn="ctr">
                        <a:lnSpc>
                          <a:spcPct val="107000"/>
                        </a:lnSpc>
                        <a:spcBef>
                          <a:spcPts val="0"/>
                        </a:spcBef>
                        <a:spcAft>
                          <a:spcPts val="0"/>
                        </a:spcAft>
                      </a:pPr>
                      <a:r>
                        <a:rPr lang="en-US" sz="2000" b="1" dirty="0">
                          <a:effectLst/>
                          <a:latin typeface="Calibri" panose="020F0502020204030204" pitchFamily="34" charset="0"/>
                          <a:ea typeface="Calibri" panose="020F0502020204030204" pitchFamily="34" charset="0"/>
                          <a:cs typeface="Times New Roman" panose="02020603050405020304" pitchFamily="18" charset="0"/>
                        </a:rPr>
                        <a:t>sqrt(Total Housing Units)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dirty="0">
                          <a:effectLst/>
                          <a:latin typeface="Calibri" panose="020F0502020204030204" pitchFamily="34" charset="0"/>
                          <a:ea typeface="Calibri" panose="020F0502020204030204" pitchFamily="34" charset="0"/>
                          <a:cs typeface="Times New Roman" panose="02020603050405020304" pitchFamily="18" charset="0"/>
                        </a:rPr>
                        <a:t>24.98</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60.11</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108.23</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extLst>
                  <a:ext uri="{0D108BD9-81ED-4DB2-BD59-A6C34878D82A}">
                    <a16:rowId xmlns:a16="http://schemas.microsoft.com/office/drawing/2014/main" val="144490611"/>
                  </a:ext>
                </a:extLst>
              </a:tr>
              <a:tr h="598405">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Number of Family Households</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308.0</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1511.0</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8403.0</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extLst>
                  <a:ext uri="{0D108BD9-81ED-4DB2-BD59-A6C34878D82A}">
                    <a16:rowId xmlns:a16="http://schemas.microsoft.com/office/drawing/2014/main" val="1384925632"/>
                  </a:ext>
                </a:extLst>
              </a:tr>
              <a:tr h="598405">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Median Gross Rent</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772</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1160</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2143</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extLst>
                  <a:ext uri="{0D108BD9-81ED-4DB2-BD59-A6C34878D82A}">
                    <a16:rowId xmlns:a16="http://schemas.microsoft.com/office/drawing/2014/main" val="1297285433"/>
                  </a:ext>
                </a:extLst>
              </a:tr>
              <a:tr h="598405">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sqrt(Median Home Value)</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378.9</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590.9</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tc>
                  <a:txBody>
                    <a:bodyPr/>
                    <a:lstStyle/>
                    <a:p>
                      <a:pPr marL="0" marR="0" algn="ctr">
                        <a:lnSpc>
                          <a:spcPct val="107000"/>
                        </a:lnSpc>
                        <a:spcBef>
                          <a:spcPts val="0"/>
                        </a:spcBef>
                        <a:spcAft>
                          <a:spcPts val="0"/>
                        </a:spcAft>
                      </a:pPr>
                      <a:r>
                        <a:rPr lang="en-US" sz="2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978.5</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solidFill>
                      <a:srgbClr val="E2EFD9"/>
                    </a:solidFill>
                  </a:tcPr>
                </a:tc>
                <a:extLst>
                  <a:ext uri="{0D108BD9-81ED-4DB2-BD59-A6C34878D82A}">
                    <a16:rowId xmlns:a16="http://schemas.microsoft.com/office/drawing/2014/main" val="2246302974"/>
                  </a:ext>
                </a:extLst>
              </a:tr>
              <a:tr h="598405">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sqrt(Percent of Families in Poverty)</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0.00</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a:effectLst/>
                          <a:latin typeface="Calibri" panose="020F0502020204030204" pitchFamily="34" charset="0"/>
                          <a:ea typeface="Calibri" panose="020F0502020204030204" pitchFamily="34" charset="0"/>
                          <a:cs typeface="Times New Roman" panose="02020603050405020304" pitchFamily="18" charset="0"/>
                        </a:rPr>
                        <a:t>2.91</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b="1" dirty="0">
                          <a:effectLst/>
                          <a:latin typeface="Calibri" panose="020F0502020204030204" pitchFamily="34" charset="0"/>
                          <a:ea typeface="Calibri" panose="020F0502020204030204" pitchFamily="34" charset="0"/>
                          <a:cs typeface="Times New Roman" panose="02020603050405020304" pitchFamily="18" charset="0"/>
                        </a:rPr>
                        <a:t>5.76</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A8D08D"/>
                      </a:solidFill>
                      <a:prstDash val="solid"/>
                      <a:round/>
                      <a:headEnd type="none" w="med" len="med"/>
                      <a:tailEnd type="none" w="med" len="med"/>
                    </a:lnL>
                    <a:lnR w="12700" cap="flat" cmpd="sng" algn="ctr">
                      <a:solidFill>
                        <a:srgbClr val="A8D08D"/>
                      </a:solidFill>
                      <a:prstDash val="solid"/>
                      <a:round/>
                      <a:headEnd type="none" w="med" len="med"/>
                      <a:tailEnd type="none" w="med" len="med"/>
                    </a:lnR>
                    <a:lnT w="12700" cap="flat" cmpd="sng" algn="ctr">
                      <a:solidFill>
                        <a:srgbClr val="A8D08D"/>
                      </a:solidFill>
                      <a:prstDash val="solid"/>
                      <a:round/>
                      <a:headEnd type="none" w="med" len="med"/>
                      <a:tailEnd type="none" w="med" len="med"/>
                    </a:lnT>
                    <a:lnB w="12700" cap="flat" cmpd="sng" algn="ctr">
                      <a:solidFill>
                        <a:srgbClr val="A8D08D"/>
                      </a:solidFill>
                      <a:prstDash val="solid"/>
                      <a:round/>
                      <a:headEnd type="none" w="med" len="med"/>
                      <a:tailEnd type="none" w="med" len="med"/>
                    </a:lnB>
                  </a:tcPr>
                </a:tc>
                <a:extLst>
                  <a:ext uri="{0D108BD9-81ED-4DB2-BD59-A6C34878D82A}">
                    <a16:rowId xmlns:a16="http://schemas.microsoft.com/office/drawing/2014/main" val="3096348526"/>
                  </a:ext>
                </a:extLst>
              </a:tr>
            </a:tbl>
          </a:graphicData>
        </a:graphic>
      </p:graphicFrame>
      <p:sp>
        <p:nvSpPr>
          <p:cNvPr id="92" name="object 25">
            <a:extLst>
              <a:ext uri="{FF2B5EF4-FFF2-40B4-BE49-F238E27FC236}">
                <a16:creationId xmlns:a16="http://schemas.microsoft.com/office/drawing/2014/main" id="{76BB4A81-FDA9-4C86-86B5-4D4BE3B2E13F}"/>
              </a:ext>
            </a:extLst>
          </p:cNvPr>
          <p:cNvSpPr txBox="1"/>
          <p:nvPr/>
        </p:nvSpPr>
        <p:spPr>
          <a:xfrm>
            <a:off x="25652495" y="38718432"/>
            <a:ext cx="17916707" cy="677108"/>
          </a:xfrm>
          <a:prstGeom prst="rect">
            <a:avLst/>
          </a:prstGeom>
        </p:spPr>
        <p:txBody>
          <a:bodyPr vert="horz" wrap="square" lIns="0" tIns="0" rIns="0" bIns="0" rtlCol="0">
            <a:spAutoFit/>
          </a:bodyPr>
          <a:lstStyle/>
          <a:p>
            <a:pPr marL="12128" algn="ctr"/>
            <a:r>
              <a:rPr lang="en-US" sz="4400" b="1" spc="-10" dirty="0">
                <a:latin typeface="Arial" panose="020B0604020202020204" pitchFamily="34" charset="0"/>
                <a:cs typeface="Arial" panose="020B0604020202020204" pitchFamily="34" charset="0"/>
              </a:rPr>
              <a:t>REFERENCES</a:t>
            </a:r>
          </a:p>
        </p:txBody>
      </p:sp>
      <p:sp>
        <p:nvSpPr>
          <p:cNvPr id="251" name="TextBox 250">
            <a:extLst>
              <a:ext uri="{FF2B5EF4-FFF2-40B4-BE49-F238E27FC236}">
                <a16:creationId xmlns:a16="http://schemas.microsoft.com/office/drawing/2014/main" id="{67FE17C5-480F-489E-9F43-157C46CDAF5B}"/>
              </a:ext>
            </a:extLst>
          </p:cNvPr>
          <p:cNvSpPr txBox="1"/>
          <p:nvPr/>
        </p:nvSpPr>
        <p:spPr>
          <a:xfrm>
            <a:off x="26397571" y="39407947"/>
            <a:ext cx="16422393" cy="2862322"/>
          </a:xfrm>
          <a:prstGeom prst="rect">
            <a:avLst/>
          </a:prstGeom>
          <a:noFill/>
        </p:spPr>
        <p:txBody>
          <a:bodyPr wrap="square" rtlCol="0">
            <a:spAutoFit/>
          </a:bodyPr>
          <a:lstStyle/>
          <a:p>
            <a:r>
              <a:rPr lang="en-US" sz="2000" i="1" dirty="0">
                <a:latin typeface="Arial" panose="020B0604020202020204" pitchFamily="34" charset="0"/>
                <a:cs typeface="Arial" panose="020B0604020202020204" pitchFamily="34" charset="0"/>
              </a:rPr>
              <a:t>1. A Comprehensive Look at Housing Market Conditions Across America's Cities, </a:t>
            </a:r>
            <a:r>
              <a:rPr lang="en-US" sz="2000" dirty="0">
                <a:latin typeface="Arial" panose="020B0604020202020204" pitchFamily="34" charset="0"/>
                <a:cs typeface="Arial" panose="020B0604020202020204" pitchFamily="34" charset="0"/>
              </a:rPr>
              <a:t>Cityscape , 2020, Vol. 22, No. 2, Two Essays on Unequal Growth in Housing (2020), pp. 111-132.</a:t>
            </a:r>
          </a:p>
          <a:p>
            <a:r>
              <a:rPr lang="en-US" sz="2000" i="1" dirty="0">
                <a:effectLst/>
                <a:latin typeface="Arial" panose="020B0604020202020204" pitchFamily="34" charset="0"/>
                <a:cs typeface="Arial" panose="020B0604020202020204" pitchFamily="34" charset="0"/>
              </a:rPr>
              <a:t>2. Metro Denver housing market selling homes faster and faster, </a:t>
            </a:r>
            <a:r>
              <a:rPr lang="en-US" sz="2000" dirty="0">
                <a:latin typeface="Arial" panose="020B0604020202020204" pitchFamily="34" charset="0"/>
                <a:cs typeface="Arial" panose="020B0604020202020204" pitchFamily="34" charset="0"/>
              </a:rPr>
              <a:t>https://www.denverpost.com/2021/03/03/denver-housing-market-high-costs-low-inventory/</a:t>
            </a:r>
          </a:p>
          <a:p>
            <a:r>
              <a:rPr lang="en-US" sz="2000" i="1" dirty="0">
                <a:effectLst/>
                <a:latin typeface="Arial" panose="020B0604020202020204" pitchFamily="34" charset="0"/>
                <a:cs typeface="Arial" panose="020B0604020202020204" pitchFamily="34" charset="0"/>
              </a:rPr>
              <a:t>3. Latest Denver-area housing market stats: Median single-family home price reaches $560K</a:t>
            </a:r>
            <a:r>
              <a:rPr lang="en-US" sz="2000" i="0" dirty="0">
                <a:effectLst/>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https://www.9news.com/article/money/markets/real-estate/denver-metro-housing-market-stats/73-18e4f86a-1a06-48d6-9212-72ef24a4bd35</a:t>
            </a:r>
          </a:p>
          <a:p>
            <a:r>
              <a:rPr lang="en-US" sz="2000" dirty="0">
                <a:latin typeface="Arial" panose="020B0604020202020204" pitchFamily="34" charset="0"/>
                <a:cs typeface="Arial" panose="020B0604020202020204" pitchFamily="34" charset="0"/>
              </a:rPr>
              <a:t>4. </a:t>
            </a:r>
            <a:r>
              <a:rPr lang="en-US" sz="2000" i="1" dirty="0">
                <a:effectLst/>
                <a:latin typeface="Arial" panose="020B0604020202020204" pitchFamily="34" charset="0"/>
                <a:cs typeface="Arial" panose="020B0604020202020204" pitchFamily="34" charset="0"/>
              </a:rPr>
              <a:t>Expanding Housing Affordability</a:t>
            </a:r>
            <a:r>
              <a:rPr lang="en-US" sz="2000" i="0" dirty="0">
                <a:effectLst/>
                <a:latin typeface="Arial" panose="020B0604020202020204" pitchFamily="34" charset="0"/>
                <a:cs typeface="Arial" panose="020B0604020202020204" pitchFamily="34" charset="0"/>
              </a:rPr>
              <a:t>, https://www.denvergov.org/Government/Departments/Community-Planning-and-Development/Denver-Zoning-Code/Text-Amendments/Affordable-Housing-Project#section-2</a:t>
            </a:r>
            <a:endParaRPr lang="en-US" sz="20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p:txBody>
      </p:sp>
      <p:sp>
        <p:nvSpPr>
          <p:cNvPr id="253" name="TextBox 252">
            <a:extLst>
              <a:ext uri="{FF2B5EF4-FFF2-40B4-BE49-F238E27FC236}">
                <a16:creationId xmlns:a16="http://schemas.microsoft.com/office/drawing/2014/main" id="{F8CA4C16-5CB6-41BC-BB7C-5F2A4DF44BBA}"/>
              </a:ext>
            </a:extLst>
          </p:cNvPr>
          <p:cNvSpPr txBox="1"/>
          <p:nvPr/>
        </p:nvSpPr>
        <p:spPr>
          <a:xfrm>
            <a:off x="1347106" y="39509814"/>
            <a:ext cx="23869138" cy="3785652"/>
          </a:xfrm>
          <a:prstGeom prst="rect">
            <a:avLst/>
          </a:prstGeom>
          <a:noFill/>
        </p:spPr>
        <p:txBody>
          <a:bodyPr wrap="square" rtlCol="0">
            <a:spAutoFit/>
          </a:bodyPr>
          <a:lstStyle/>
          <a:p>
            <a:pPr marL="571500" indent="-571500">
              <a:buFont typeface="Arial" panose="020B0604020202020204" pitchFamily="34" charset="0"/>
              <a:buChar char="•"/>
            </a:pPr>
            <a:r>
              <a:rPr lang="en-US" sz="3000" dirty="0">
                <a:latin typeface="Arial" panose="020B0604020202020204" pitchFamily="34" charset="0"/>
                <a:cs typeface="Arial" panose="020B0604020202020204" pitchFamily="34" charset="0"/>
              </a:rPr>
              <a:t>Per our fitted model, an increase in total housing units corresponds to an increase in vacant housing, an increase in median gross rent corresponds to a decrease in vacant housing(although this is not observed to be significant), and an increase in median home value corresponds to an increase in vacant housing.</a:t>
            </a:r>
          </a:p>
          <a:p>
            <a:pPr marL="571500" indent="-571500">
              <a:buFont typeface="Arial" panose="020B0604020202020204" pitchFamily="34" charset="0"/>
              <a:buChar char="•"/>
            </a:pPr>
            <a:r>
              <a:rPr lang="en-US" sz="3000" dirty="0">
                <a:latin typeface="Arial" panose="020B0604020202020204" pitchFamily="34" charset="0"/>
                <a:cs typeface="Arial" panose="020B0604020202020204" pitchFamily="34" charset="0"/>
              </a:rPr>
              <a:t>Policy recommendations involve increasing the availability of affordable housing. Denver’s Community Planning and Development committee has proposed an “Expanding Housing Affordability” plan that looks to “</a:t>
            </a:r>
            <a:r>
              <a:rPr lang="en-US" sz="3000" dirty="0">
                <a:effectLst/>
                <a:latin typeface="Arial" panose="020B0604020202020204" pitchFamily="34" charset="0"/>
                <a:cs typeface="Arial" panose="020B0604020202020204" pitchFamily="34" charset="0"/>
              </a:rPr>
              <a:t>allow projects to build taller buildings if more affordable units are included, update the city’s linkage fee, which requires all new development to either include affordable housing or pay a fee that supports Denver’s affordable housing fund, and change to state law on "inclusionary housing," which refers to requirements that cities can establish for new for-sale or for-rent developments.”</a:t>
            </a:r>
            <a:r>
              <a:rPr lang="en-US" sz="3200" baseline="30000" dirty="0">
                <a:latin typeface="Arial" panose="020B0604020202020204" pitchFamily="34" charset="0"/>
                <a:cs typeface="Arial" panose="020B0604020202020204" pitchFamily="34" charset="0"/>
              </a:rPr>
              <a:t> 4</a:t>
            </a:r>
            <a:endParaRPr lang="en-US" sz="3000" dirty="0">
              <a:effectLst/>
              <a:latin typeface="Arial" panose="020B0604020202020204" pitchFamily="34" charset="0"/>
              <a:cs typeface="Arial" panose="020B0604020202020204" pitchFamily="34" charset="0"/>
            </a:endParaRPr>
          </a:p>
        </p:txBody>
      </p:sp>
      <p:sp>
        <p:nvSpPr>
          <p:cNvPr id="254" name="TextBox 253">
            <a:extLst>
              <a:ext uri="{FF2B5EF4-FFF2-40B4-BE49-F238E27FC236}">
                <a16:creationId xmlns:a16="http://schemas.microsoft.com/office/drawing/2014/main" id="{CE58C06F-DE03-42E8-ACD8-D2EFFEDAF0D1}"/>
              </a:ext>
            </a:extLst>
          </p:cNvPr>
          <p:cNvSpPr txBox="1"/>
          <p:nvPr/>
        </p:nvSpPr>
        <p:spPr>
          <a:xfrm>
            <a:off x="727625" y="7347815"/>
            <a:ext cx="12183452" cy="9833461"/>
          </a:xfrm>
          <a:prstGeom prst="rect">
            <a:avLst/>
          </a:prstGeom>
          <a:noFill/>
        </p:spPr>
        <p:txBody>
          <a:bodyPr wrap="square" rtlCol="0">
            <a:spAutoFit/>
          </a:bodyPr>
          <a:lstStyle/>
          <a:p>
            <a:pPr marL="571500" indent="-571500">
              <a:buFont typeface="Arial" panose="020B0604020202020204" pitchFamily="34" charset="0"/>
              <a:buChar char="•"/>
            </a:pPr>
            <a:r>
              <a:rPr lang="en-US" sz="4700" dirty="0"/>
              <a:t>Denver, CO can be identified as a “High-Opportunity City” with high median income and high job growth. However, Denver, CO is also facing low numbers of single family permitting housing</a:t>
            </a:r>
            <a:r>
              <a:rPr lang="en-US" sz="4500" dirty="0"/>
              <a:t>.</a:t>
            </a:r>
            <a:r>
              <a:rPr lang="en-US" sz="4800" baseline="30000" dirty="0">
                <a:latin typeface="Arial" panose="020B0604020202020204" pitchFamily="34" charset="0"/>
                <a:cs typeface="Arial" panose="020B0604020202020204" pitchFamily="34" charset="0"/>
              </a:rPr>
              <a:t> 1</a:t>
            </a:r>
            <a:endParaRPr lang="en-US" sz="4500" dirty="0"/>
          </a:p>
          <a:p>
            <a:pPr marL="571500" indent="-571500">
              <a:buFont typeface="Arial" panose="020B0604020202020204" pitchFamily="34" charset="0"/>
              <a:buChar char="•"/>
            </a:pPr>
            <a:r>
              <a:rPr lang="en-US" sz="4700" dirty="0"/>
              <a:t>The number of new home listings in Denver, CO has been reported to decrease 11.5% from 2020 to 2021.</a:t>
            </a:r>
            <a:r>
              <a:rPr lang="en-US" sz="4700" baseline="30000" dirty="0">
                <a:latin typeface="Arial" panose="020B0604020202020204" pitchFamily="34" charset="0"/>
                <a:cs typeface="Arial" panose="020B0604020202020204" pitchFamily="34" charset="0"/>
              </a:rPr>
              <a:t> </a:t>
            </a:r>
            <a:r>
              <a:rPr lang="en-US" sz="4800" baseline="30000" dirty="0">
                <a:latin typeface="Arial" panose="020B0604020202020204" pitchFamily="34" charset="0"/>
                <a:cs typeface="Arial" panose="020B0604020202020204" pitchFamily="34" charset="0"/>
              </a:rPr>
              <a:t>2</a:t>
            </a:r>
            <a:endParaRPr lang="en-US" sz="4500" dirty="0"/>
          </a:p>
          <a:p>
            <a:pPr marL="571500" indent="-571500">
              <a:buFont typeface="Arial" panose="020B0604020202020204" pitchFamily="34" charset="0"/>
              <a:buChar char="•"/>
            </a:pPr>
            <a:r>
              <a:rPr lang="en-US" sz="4700" dirty="0"/>
              <a:t>Median home buying costs in Denver, CO have been reported to rise 12.6% from 2020 to 2021.</a:t>
            </a:r>
            <a:r>
              <a:rPr lang="en-US" sz="4800" baseline="30000" dirty="0">
                <a:latin typeface="Arial" panose="020B0604020202020204" pitchFamily="34" charset="0"/>
                <a:cs typeface="Arial" panose="020B0604020202020204" pitchFamily="34" charset="0"/>
              </a:rPr>
              <a:t>3</a:t>
            </a:r>
            <a:r>
              <a:rPr lang="en-US" sz="4500" dirty="0"/>
              <a:t> </a:t>
            </a:r>
          </a:p>
          <a:p>
            <a:endParaRPr lang="en-US" sz="4000" dirty="0"/>
          </a:p>
          <a:p>
            <a:pPr marL="571500" indent="-571500">
              <a:buFont typeface="Arial" panose="020B0604020202020204" pitchFamily="34" charset="0"/>
              <a:buChar char="•"/>
            </a:pPr>
            <a:endParaRPr lang="en-US" sz="4000" dirty="0"/>
          </a:p>
          <a:p>
            <a:pPr marL="571500" indent="-571500">
              <a:buFont typeface="Arial" panose="020B0604020202020204" pitchFamily="34" charset="0"/>
              <a:buChar char="•"/>
            </a:pPr>
            <a:endParaRPr lang="en-US" sz="4000" dirty="0"/>
          </a:p>
        </p:txBody>
      </p:sp>
      <p:pic>
        <p:nvPicPr>
          <p:cNvPr id="46" name="Audio 45">
            <a:hlinkClick r:id="" action="ppaction://media"/>
            <a:extLst>
              <a:ext uri="{FF2B5EF4-FFF2-40B4-BE49-F238E27FC236}">
                <a16:creationId xmlns:a16="http://schemas.microsoft.com/office/drawing/2014/main" id="{7798FC57-9F26-4F45-A4E4-BB1116E3E771}"/>
              </a:ext>
            </a:extLst>
          </p:cNvPr>
          <p:cNvPicPr>
            <a:picLocks noChangeAspect="1"/>
          </p:cNvPicPr>
          <p:nvPr>
            <a:audioFile r:link="rId2"/>
            <p:extLst>
              <p:ext uri="{DAA4B4D4-6D71-4841-9C94-3DE7FCFB9230}">
                <p14:media xmlns:p14="http://schemas.microsoft.com/office/powerpoint/2010/main" r:embed="rId1"/>
              </p:ext>
            </p:extLst>
          </p:nvPr>
        </p:nvPicPr>
        <p:blipFill>
          <a:blip r:embed="rId17"/>
          <a:stretch>
            <a:fillRect/>
          </a:stretch>
        </p:blipFill>
        <p:spPr>
          <a:xfrm>
            <a:off x="43129200" y="43129200"/>
            <a:ext cx="609600" cy="609600"/>
          </a:xfrm>
          <a:prstGeom prst="rect">
            <a:avLst/>
          </a:prstGeom>
        </p:spPr>
      </p:pic>
    </p:spTree>
    <p:extLst>
      <p:ext uri="{BB962C8B-B14F-4D97-AF65-F5344CB8AC3E}">
        <p14:creationId xmlns:p14="http://schemas.microsoft.com/office/powerpoint/2010/main" val="1307816595"/>
      </p:ext>
    </p:extLst>
  </p:cSld>
  <p:clrMapOvr>
    <a:masterClrMapping/>
  </p:clrMapOvr>
  <mc:AlternateContent xmlns:mc="http://schemas.openxmlformats.org/markup-compatibility/2006" xmlns:p14="http://schemas.microsoft.com/office/powerpoint/2010/main">
    <mc:Choice Requires="p14">
      <p:transition spd="slow" p14:dur="2000" advTm="255443"/>
    </mc:Choice>
    <mc:Fallback xmlns="">
      <p:transition spd="slow" advTm="2554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6"/>
                </p:tgtEl>
              </p:cMediaNode>
            </p:audio>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0931F3B2D774C47A982F3A35D29CBBD" ma:contentTypeVersion="10" ma:contentTypeDescription="Create a new document." ma:contentTypeScope="" ma:versionID="263581ca4b66937cf501663841fadc77">
  <xsd:schema xmlns:xsd="http://www.w3.org/2001/XMLSchema" xmlns:xs="http://www.w3.org/2001/XMLSchema" xmlns:p="http://schemas.microsoft.com/office/2006/metadata/properties" xmlns:ns2="34ee56a1-3b66-4f41-9394-8591a78cc0e3" xmlns:ns3="867d4ec3-cbef-474a-a894-11ae77dc0e92" targetNamespace="http://schemas.microsoft.com/office/2006/metadata/properties" ma:root="true" ma:fieldsID="aa7a0bf6adbc0d80f15c08628e11428b" ns2:_="" ns3:_="">
    <xsd:import namespace="34ee56a1-3b66-4f41-9394-8591a78cc0e3"/>
    <xsd:import namespace="867d4ec3-cbef-474a-a894-11ae77dc0e92"/>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ee56a1-3b66-4f41-9394-8591a78cc0e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67d4ec3-cbef-474a-a894-11ae77dc0e92"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44F999C-C007-4420-8014-E3FE5FD8B4D8}">
  <ds:schemaRefs>
    <ds:schemaRef ds:uri="http://schemas.microsoft.com/sharepoint/v3/contenttype/forms"/>
  </ds:schemaRefs>
</ds:datastoreItem>
</file>

<file path=customXml/itemProps2.xml><?xml version="1.0" encoding="utf-8"?>
<ds:datastoreItem xmlns:ds="http://schemas.openxmlformats.org/officeDocument/2006/customXml" ds:itemID="{29DF1C92-1A5F-4E2A-9349-AD73F5A01A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ee56a1-3b66-4f41-9394-8591a78cc0e3"/>
    <ds:schemaRef ds:uri="867d4ec3-cbef-474a-a894-11ae77dc0e9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CDE311-98B3-4A0A-9F73-1EA3BF10D043}">
  <ds:schemaRefs>
    <ds:schemaRef ds:uri="http://schemas.microsoft.com/office/2006/documentManagement/types"/>
    <ds:schemaRef ds:uri="http://purl.org/dc/elements/1.1/"/>
    <ds:schemaRef ds:uri="867d4ec3-cbef-474a-a894-11ae77dc0e92"/>
    <ds:schemaRef ds:uri="http://schemas.microsoft.com/office/2006/metadata/properties"/>
    <ds:schemaRef ds:uri="http://www.w3.org/XML/1998/namespace"/>
    <ds:schemaRef ds:uri="http://schemas.microsoft.com/office/infopath/2007/PartnerControls"/>
    <ds:schemaRef ds:uri="http://schemas.openxmlformats.org/package/2006/metadata/core-properties"/>
    <ds:schemaRef ds:uri="34ee56a1-3b66-4f41-9394-8591a78cc0e3"/>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Office Theme</Template>
  <TotalTime>10807</TotalTime>
  <Words>1368</Words>
  <Application>Microsoft Office PowerPoint</Application>
  <PresentationFormat>Custom</PresentationFormat>
  <Paragraphs>170</Paragraphs>
  <Slides>1</Slides>
  <Notes>1</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vt:i4>
      </vt:variant>
    </vt:vector>
  </HeadingPairs>
  <TitlesOfParts>
    <vt:vector size="7" baseType="lpstr">
      <vt:lpstr>Arial</vt:lpstr>
      <vt:lpstr>Calibri</vt:lpstr>
      <vt:lpstr>Calibri Light</vt:lpstr>
      <vt:lpstr>Cambria Math</vt:lpstr>
      <vt:lpstr>Custom Design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Price, Adelle</cp:lastModifiedBy>
  <cp:revision>568</cp:revision>
  <dcterms:created xsi:type="dcterms:W3CDTF">2016-03-30T17:30:29Z</dcterms:created>
  <dcterms:modified xsi:type="dcterms:W3CDTF">2021-04-28T07:11:45Z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0x01010080931F3B2D774C47A982F3A35D29CBBD</vt:lpwstr>
  </property>
</Properties>
</file>

<file path=docProps/thumbnail.jpeg>
</file>